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8" r:id="rId3"/>
    <p:sldId id="259" r:id="rId4"/>
    <p:sldId id="266" r:id="rId5"/>
    <p:sldId id="261" r:id="rId6"/>
    <p:sldId id="260" r:id="rId7"/>
    <p:sldId id="268" r:id="rId8"/>
    <p:sldId id="262" r:id="rId9"/>
    <p:sldId id="263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71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400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97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81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9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73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0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38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74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917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47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345"/>
            <a:ext cx="9108504" cy="1546448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/>
              <a:t>Микола Миколайович Боголюбов</a:t>
            </a:r>
            <a:endParaRPr lang="uk-UA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5496" y="1633031"/>
            <a:ext cx="9144000" cy="76468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(21 </a:t>
            </a:r>
            <a:r>
              <a:rPr lang="ru-RU" sz="3600" dirty="0" err="1" smtClean="0"/>
              <a:t>серпня</a:t>
            </a:r>
            <a:r>
              <a:rPr lang="ru-RU" sz="3600" dirty="0" smtClean="0"/>
              <a:t> 1909— 13 лютого 1992)</a:t>
            </a:r>
            <a:endParaRPr lang="uk-UA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384376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86400" y="5074717"/>
            <a:ext cx="322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Підготували </a:t>
            </a:r>
          </a:p>
          <a:p>
            <a:pPr algn="ctr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Студентки 3 курсу </a:t>
            </a:r>
          </a:p>
          <a:p>
            <a:pPr algn="ctr"/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Групи МІ18Б </a:t>
            </a:r>
          </a:p>
          <a:p>
            <a:pPr algn="ctr"/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Леськів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Ірина Олександрівна та </a:t>
            </a:r>
            <a:r>
              <a:rPr lang="uk-UA" dirty="0" err="1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Мохур</a:t>
            </a:r>
            <a:r>
              <a:rPr lang="uk-UA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Єлизавета Андріївна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3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8"/>
            <a:ext cx="9144000" cy="979487"/>
          </a:xfrm>
        </p:spPr>
        <p:txBody>
          <a:bodyPr/>
          <a:lstStyle/>
          <a:p>
            <a:r>
              <a:rPr lang="uk-UA" dirty="0" smtClean="0"/>
              <a:t>Нагороди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7" y="1124744"/>
            <a:ext cx="194421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4005064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Золотая медаль </a:t>
            </a:r>
            <a:r>
              <a:rPr lang="ru-RU" sz="1600" dirty="0" smtClean="0"/>
              <a:t>им. </a:t>
            </a:r>
            <a:r>
              <a:rPr lang="ru-RU" sz="1600" dirty="0"/>
              <a:t>Ломоносова</a:t>
            </a:r>
            <a:endParaRPr lang="uk-UA" sz="16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24744"/>
            <a:ext cx="1440160" cy="2736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02579" y="4017281"/>
            <a:ext cx="16585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Герой Соціалістичної Праці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124744"/>
            <a:ext cx="1440160" cy="269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61101" y="4094115"/>
            <a:ext cx="206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Нагрудний</a:t>
            </a:r>
            <a:r>
              <a:rPr lang="ru-RU" sz="1600" dirty="0"/>
              <a:t> знак лауреата </a:t>
            </a:r>
            <a:r>
              <a:rPr lang="ru-RU" sz="1600" dirty="0" err="1"/>
              <a:t>Ленінської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endParaRPr lang="uk-UA" sz="16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70629"/>
            <a:ext cx="1368152" cy="270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940152" y="3859201"/>
            <a:ext cx="14447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Відзнака</a:t>
            </a:r>
            <a:r>
              <a:rPr lang="ru-RU" sz="1600" dirty="0"/>
              <a:t> лауреата </a:t>
            </a:r>
            <a:r>
              <a:rPr lang="ru-RU" sz="1600" dirty="0" err="1"/>
              <a:t>Державної</a:t>
            </a:r>
            <a:r>
              <a:rPr lang="ru-RU" sz="1600" dirty="0"/>
              <a:t> </a:t>
            </a:r>
            <a:r>
              <a:rPr lang="ru-RU" sz="1600" dirty="0" err="1"/>
              <a:t>премії</a:t>
            </a:r>
            <a:r>
              <a:rPr lang="ru-RU" sz="1600" dirty="0"/>
              <a:t> СРСР</a:t>
            </a:r>
            <a:endParaRPr lang="uk-UA" sz="1600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4744"/>
            <a:ext cx="151216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96336" y="3859201"/>
            <a:ext cx="14401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Заслужений</a:t>
            </a:r>
            <a:r>
              <a:rPr lang="ru-RU" sz="1600" dirty="0"/>
              <a:t> </a:t>
            </a:r>
            <a:r>
              <a:rPr lang="ru-RU" sz="1600" dirty="0" err="1"/>
              <a:t>діяч</a:t>
            </a:r>
            <a:r>
              <a:rPr lang="ru-RU" sz="1600" dirty="0"/>
              <a:t> науки і </a:t>
            </a:r>
            <a:r>
              <a:rPr lang="ru-RU" sz="1600" dirty="0" err="1"/>
              <a:t>техніки</a:t>
            </a:r>
            <a:r>
              <a:rPr lang="ru-RU" sz="1600" dirty="0"/>
              <a:t> УРСР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uk-UA" dirty="0" smtClean="0"/>
              <a:t>Вшанування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8964488" cy="4608512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У 2009 </a:t>
            </a:r>
            <a:r>
              <a:rPr lang="ru-RU" sz="2000" dirty="0" err="1">
                <a:solidFill>
                  <a:schemeClr val="tx1"/>
                </a:solidFill>
              </a:rPr>
              <a:t>році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центрі</a:t>
            </a:r>
            <a:r>
              <a:rPr lang="ru-RU" sz="2000" dirty="0">
                <a:solidFill>
                  <a:schemeClr val="tx1"/>
                </a:solidFill>
              </a:rPr>
              <a:t> села Велика Круча на </a:t>
            </a:r>
            <a:r>
              <a:rPr lang="ru-RU" sz="2000" dirty="0" err="1">
                <a:solidFill>
                  <a:schemeClr val="tx1"/>
                </a:solidFill>
              </a:rPr>
              <a:t>Полтавщині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встановлено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пам'ятник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вченому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  <a:r>
              <a:rPr lang="ru-RU" sz="2000" dirty="0" err="1">
                <a:solidFill>
                  <a:schemeClr val="tx1"/>
                </a:solidFill>
              </a:rPr>
              <a:t>Великокручанська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семирічна</a:t>
            </a:r>
            <a:r>
              <a:rPr lang="ru-RU" sz="2000" dirty="0">
                <a:solidFill>
                  <a:schemeClr val="tx1"/>
                </a:solidFill>
              </a:rPr>
              <a:t> школа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єдиним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навчальним</a:t>
            </a:r>
            <a:r>
              <a:rPr lang="ru-RU" sz="2000" dirty="0">
                <a:solidFill>
                  <a:schemeClr val="tx1"/>
                </a:solidFill>
              </a:rPr>
              <a:t> закладом, </a:t>
            </a:r>
            <a:r>
              <a:rPr lang="ru-RU" sz="2000" dirty="0" err="1">
                <a:solidFill>
                  <a:schemeClr val="tx1"/>
                </a:solidFill>
              </a:rPr>
              <a:t>який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він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закінчив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У 1992 р. </a:t>
            </a:r>
            <a:r>
              <a:rPr lang="ru-RU" sz="2000" dirty="0" err="1">
                <a:solidFill>
                  <a:schemeClr val="tx1"/>
                </a:solidFill>
              </a:rPr>
              <a:t>Національною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Академією</a:t>
            </a:r>
            <a:r>
              <a:rPr lang="ru-RU" sz="2000" dirty="0">
                <a:solidFill>
                  <a:schemeClr val="tx1"/>
                </a:solidFill>
              </a:rPr>
              <a:t> наук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заснована </a:t>
            </a:r>
            <a:r>
              <a:rPr lang="ru-RU" sz="2000" b="1" dirty="0" err="1">
                <a:solidFill>
                  <a:schemeClr val="tx1"/>
                </a:solidFill>
              </a:rPr>
              <a:t>Премія</a:t>
            </a:r>
            <a:r>
              <a:rPr lang="ru-RU" sz="2000" dirty="0">
                <a:solidFill>
                  <a:schemeClr val="tx1"/>
                </a:solidFill>
              </a:rPr>
              <a:t> НАН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імені</a:t>
            </a:r>
            <a:r>
              <a:rPr lang="ru-RU" sz="2000" dirty="0">
                <a:solidFill>
                  <a:schemeClr val="tx1"/>
                </a:solidFill>
              </a:rPr>
              <a:t> М. М. Боголюбова, яка </a:t>
            </a:r>
            <a:r>
              <a:rPr lang="ru-RU" sz="2000" dirty="0" err="1">
                <a:solidFill>
                  <a:schemeClr val="tx1"/>
                </a:solidFill>
              </a:rPr>
              <a:t>вручається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Відділенням</a:t>
            </a:r>
            <a:r>
              <a:rPr lang="ru-RU" sz="2000" dirty="0">
                <a:solidFill>
                  <a:schemeClr val="tx1"/>
                </a:solidFill>
              </a:rPr>
              <a:t> математики НАН </a:t>
            </a:r>
            <a:r>
              <a:rPr lang="ru-RU" sz="2000" dirty="0" err="1">
                <a:solidFill>
                  <a:schemeClr val="tx1"/>
                </a:solidFill>
              </a:rPr>
              <a:t>України</a:t>
            </a:r>
            <a:r>
              <a:rPr lang="ru-RU" sz="2000" dirty="0">
                <a:solidFill>
                  <a:schemeClr val="tx1"/>
                </a:solidFill>
              </a:rPr>
              <a:t> за </a:t>
            </a:r>
            <a:r>
              <a:rPr lang="ru-RU" sz="2000" dirty="0" err="1">
                <a:solidFill>
                  <a:schemeClr val="tx1"/>
                </a:solidFill>
              </a:rPr>
              <a:t>видатні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наукові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роботи</a:t>
            </a:r>
            <a:r>
              <a:rPr lang="ru-RU" sz="2000" dirty="0">
                <a:solidFill>
                  <a:schemeClr val="tx1"/>
                </a:solidFill>
              </a:rPr>
              <a:t> в </a:t>
            </a:r>
            <a:r>
              <a:rPr lang="ru-RU" sz="2000" dirty="0" err="1">
                <a:solidFill>
                  <a:schemeClr val="tx1"/>
                </a:solidFill>
              </a:rPr>
              <a:t>галузі</a:t>
            </a:r>
            <a:r>
              <a:rPr lang="ru-RU" sz="2000" dirty="0">
                <a:solidFill>
                  <a:schemeClr val="tx1"/>
                </a:solidFill>
              </a:rPr>
              <a:t> математики і </a:t>
            </a:r>
            <a:r>
              <a:rPr lang="ru-RU" sz="2000" dirty="0" err="1">
                <a:solidFill>
                  <a:schemeClr val="tx1"/>
                </a:solidFill>
              </a:rPr>
              <a:t>теоретичної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фізики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На честь </a:t>
            </a:r>
            <a:r>
              <a:rPr lang="ru-RU" sz="2000" dirty="0" err="1">
                <a:solidFill>
                  <a:schemeClr val="tx1"/>
                </a:solidFill>
              </a:rPr>
              <a:t>вченого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була</a:t>
            </a:r>
            <a:r>
              <a:rPr lang="ru-RU" sz="2000" dirty="0">
                <a:solidFill>
                  <a:schemeClr val="tx1"/>
                </a:solidFill>
              </a:rPr>
              <a:t> названа </a:t>
            </a:r>
            <a:r>
              <a:rPr lang="ru-RU" sz="2000" b="1" dirty="0">
                <a:solidFill>
                  <a:schemeClr val="tx1"/>
                </a:solidFill>
              </a:rPr>
              <a:t>мала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планета</a:t>
            </a:r>
            <a:r>
              <a:rPr lang="ru-RU" sz="2000" dirty="0">
                <a:solidFill>
                  <a:schemeClr val="tx1"/>
                </a:solidFill>
              </a:rPr>
              <a:t> «22616 Боголюбов».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455" y="4725144"/>
            <a:ext cx="3619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894512" cy="597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42599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Вшанування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64088" y="764704"/>
            <a:ext cx="3779911" cy="597666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21 </a:t>
            </a:r>
            <a:r>
              <a:rPr lang="ru-RU" sz="2400" dirty="0" err="1">
                <a:solidFill>
                  <a:schemeClr val="tx1"/>
                </a:solidFill>
              </a:rPr>
              <a:t>вересня</a:t>
            </a:r>
            <a:r>
              <a:rPr lang="ru-RU" sz="2400" dirty="0">
                <a:solidFill>
                  <a:schemeClr val="tx1"/>
                </a:solidFill>
              </a:rPr>
              <a:t> 2009 р. на </a:t>
            </a:r>
            <a:r>
              <a:rPr lang="ru-RU" sz="2400" dirty="0" err="1">
                <a:solidFill>
                  <a:schemeClr val="tx1"/>
                </a:solidFill>
              </a:rPr>
              <a:t>фасаді</a:t>
            </a:r>
            <a:r>
              <a:rPr lang="ru-RU" sz="2400" dirty="0">
                <a:solidFill>
                  <a:schemeClr val="tx1"/>
                </a:solidFill>
              </a:rPr>
              <a:t> Червоного корпусу </a:t>
            </a:r>
            <a:r>
              <a:rPr lang="ru-RU" sz="2400" dirty="0" err="1">
                <a:solidFill>
                  <a:schemeClr val="tx1"/>
                </a:solidFill>
              </a:rPr>
              <a:t>Київського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національного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університету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імені</a:t>
            </a:r>
            <a:r>
              <a:rPr lang="ru-RU" sz="2400" dirty="0">
                <a:solidFill>
                  <a:schemeClr val="tx1"/>
                </a:solidFill>
              </a:rPr>
              <a:t> Тараса </a:t>
            </a:r>
            <a:r>
              <a:rPr lang="ru-RU" sz="2400" dirty="0" err="1">
                <a:solidFill>
                  <a:schemeClr val="tx1"/>
                </a:solidFill>
              </a:rPr>
              <a:t>Шевченка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була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відкрита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меморіальна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дошка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геніальному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вченому-академіку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Миколі</a:t>
            </a:r>
            <a:r>
              <a:rPr lang="ru-RU" sz="2400" dirty="0">
                <a:solidFill>
                  <a:schemeClr val="tx1"/>
                </a:solidFill>
              </a:rPr>
              <a:t> Боголюбову, на честь </a:t>
            </a:r>
            <a:r>
              <a:rPr lang="ru-RU" sz="2400" dirty="0" err="1">
                <a:solidFill>
                  <a:schemeClr val="tx1"/>
                </a:solidFill>
              </a:rPr>
              <a:t>століття</a:t>
            </a:r>
            <a:r>
              <a:rPr lang="ru-RU" sz="2400" dirty="0">
                <a:solidFill>
                  <a:schemeClr val="tx1"/>
                </a:solidFill>
              </a:rPr>
              <a:t> з дня </a:t>
            </a:r>
            <a:r>
              <a:rPr lang="ru-RU" sz="2400" dirty="0" err="1">
                <a:solidFill>
                  <a:schemeClr val="tx1"/>
                </a:solidFill>
              </a:rPr>
              <a:t>його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народження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вал 3"/>
          <p:cNvSpPr/>
          <p:nvPr/>
        </p:nvSpPr>
        <p:spPr>
          <a:xfrm>
            <a:off x="3131840" y="5229200"/>
            <a:ext cx="5902616" cy="159919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600" dirty="0"/>
              <a:t> </a:t>
            </a:r>
            <a:r>
              <a:rPr lang="ru-RU" sz="1600" dirty="0" smtClean="0"/>
              <a:t>Р</a:t>
            </a:r>
            <a:r>
              <a:rPr lang="uk-UA" sz="1600" dirty="0" err="1" smtClean="0"/>
              <a:t>адянський</a:t>
            </a:r>
            <a:r>
              <a:rPr lang="uk-UA" sz="1600" dirty="0" smtClean="0"/>
              <a:t> </a:t>
            </a:r>
            <a:r>
              <a:rPr lang="uk-UA" sz="1600" dirty="0"/>
              <a:t>математик і механік, фізик-теоретик, засновник наукових шкіл з нелінійної механіки і теоретичної фізики, академік АН СРСР (від 1953) і АН УРСР (від 1948).</a:t>
            </a:r>
          </a:p>
        </p:txBody>
      </p:sp>
    </p:spTree>
    <p:extLst>
      <p:ext uri="{BB962C8B-B14F-4D97-AF65-F5344CB8AC3E}">
        <p14:creationId xmlns:p14="http://schemas.microsoft.com/office/powerpoint/2010/main" val="41877934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" r="1191"/>
          <a:stretch>
            <a:fillRect/>
          </a:stretch>
        </p:blipFill>
        <p:spPr>
          <a:xfrm>
            <a:off x="1619672" y="35629"/>
            <a:ext cx="6054725" cy="45402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9053" y="4653136"/>
            <a:ext cx="9134947" cy="220486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З 14-ти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вже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брав участь </a:t>
            </a:r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 err="1">
                <a:solidFill>
                  <a:schemeClr val="tx1"/>
                </a:solidFill>
              </a:rPr>
              <a:t>семінарі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кафедри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математичної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фізики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Київського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університету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 15 </a:t>
            </a:r>
            <a:r>
              <a:rPr lang="ru-RU" sz="2400" dirty="0" err="1" smtClean="0">
                <a:solidFill>
                  <a:schemeClr val="tx1"/>
                </a:solidFill>
              </a:rPr>
              <a:t>років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Боголюбов написав першу </a:t>
            </a:r>
            <a:r>
              <a:rPr lang="ru-RU" sz="2400" dirty="0" err="1">
                <a:solidFill>
                  <a:schemeClr val="tx1"/>
                </a:solidFill>
              </a:rPr>
              <a:t>наукову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</a:rPr>
              <a:t>працю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У </a:t>
            </a:r>
            <a:r>
              <a:rPr lang="ru-RU" sz="2400" dirty="0">
                <a:solidFill>
                  <a:schemeClr val="tx1"/>
                </a:solidFill>
              </a:rPr>
              <a:t>20 </a:t>
            </a:r>
            <a:r>
              <a:rPr lang="ru-RU" sz="2400" dirty="0" err="1">
                <a:solidFill>
                  <a:schemeClr val="tx1"/>
                </a:solidFill>
              </a:rPr>
              <a:t>років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ступінь</a:t>
            </a:r>
            <a:r>
              <a:rPr lang="ru-RU" sz="2400" dirty="0">
                <a:solidFill>
                  <a:schemeClr val="tx1"/>
                </a:solidFill>
              </a:rPr>
              <a:t> доктора </a:t>
            </a:r>
            <a:r>
              <a:rPr lang="ru-RU" sz="2400" dirty="0" err="1">
                <a:solidFill>
                  <a:schemeClr val="tx1"/>
                </a:solidFill>
              </a:rPr>
              <a:t>математичних</a:t>
            </a:r>
            <a:r>
              <a:rPr lang="ru-RU" sz="2400" dirty="0">
                <a:solidFill>
                  <a:schemeClr val="tx1"/>
                </a:solidFill>
              </a:rPr>
              <a:t> наук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(На фото разом з </a:t>
            </a:r>
            <a:r>
              <a:rPr lang="ru-RU" sz="2400" dirty="0" err="1" smtClean="0">
                <a:solidFill>
                  <a:schemeClr val="tx1"/>
                </a:solidFill>
              </a:rPr>
              <a:t>своїм</a:t>
            </a:r>
            <a:r>
              <a:rPr lang="ru-RU" sz="2400" dirty="0" smtClean="0">
                <a:solidFill>
                  <a:schemeClr val="tx1"/>
                </a:solidFill>
              </a:rPr>
              <a:t> учителем </a:t>
            </a:r>
            <a:r>
              <a:rPr lang="ru-RU" sz="2400" dirty="0" err="1" smtClean="0">
                <a:solidFill>
                  <a:schemeClr val="tx1"/>
                </a:solidFill>
              </a:rPr>
              <a:t>Криловим</a:t>
            </a:r>
            <a:r>
              <a:rPr lang="ru-RU" sz="2400" dirty="0">
                <a:solidFill>
                  <a:schemeClr val="tx1"/>
                </a:solidFill>
              </a:rPr>
              <a:t>)</a:t>
            </a:r>
            <a:endParaRPr lang="uk-UA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uk-UA" dirty="0" smtClean="0"/>
              <a:t>Відомий завдяки: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214" y="1052736"/>
            <a:ext cx="9000282" cy="5750099"/>
          </a:xfrm>
        </p:spPr>
        <p:txBody>
          <a:bodyPr>
            <a:noAutofit/>
          </a:bodyPr>
          <a:lstStyle/>
          <a:p>
            <a:r>
              <a:rPr lang="ru-RU" sz="3200" dirty="0" err="1"/>
              <a:t>А</a:t>
            </a:r>
            <a:r>
              <a:rPr lang="ru-RU" sz="3200" dirty="0" err="1" smtClean="0">
                <a:solidFill>
                  <a:schemeClr val="tx1"/>
                </a:solidFill>
              </a:rPr>
              <a:t>симптотичний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метод </a:t>
            </a:r>
            <a:r>
              <a:rPr lang="ru-RU" sz="3200" dirty="0" err="1" smtClean="0">
                <a:solidFill>
                  <a:schemeClr val="tx1"/>
                </a:solidFill>
              </a:rPr>
              <a:t>Крилова</a:t>
            </a:r>
            <a:r>
              <a:rPr lang="ru-RU" sz="3200" dirty="0" smtClean="0">
                <a:solidFill>
                  <a:schemeClr val="tx1"/>
                </a:solidFill>
              </a:rPr>
              <a:t>-Боголюбова-</a:t>
            </a:r>
            <a:r>
              <a:rPr lang="ru-RU" sz="3200" dirty="0" err="1" smtClean="0">
                <a:solidFill>
                  <a:schemeClr val="tx1"/>
                </a:solidFill>
              </a:rPr>
              <a:t>Митропольського</a:t>
            </a:r>
            <a:r>
              <a:rPr lang="ru-RU" sz="3200" dirty="0" smtClean="0"/>
              <a:t>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/>
              <a:t>Р</a:t>
            </a:r>
            <a:r>
              <a:rPr lang="ru-RU" sz="3200" dirty="0" err="1" smtClean="0">
                <a:solidFill>
                  <a:schemeClr val="tx1"/>
                </a:solidFill>
              </a:rPr>
              <a:t>івняння</a:t>
            </a:r>
            <a:r>
              <a:rPr lang="ru-RU" sz="3200" dirty="0" smtClean="0">
                <a:solidFill>
                  <a:schemeClr val="tx1"/>
                </a:solidFill>
              </a:rPr>
              <a:t> ББГКІ(Боголюбова-Борна-</a:t>
            </a:r>
            <a:r>
              <a:rPr lang="ru-RU" sz="3200" dirty="0" err="1" smtClean="0">
                <a:solidFill>
                  <a:schemeClr val="tx1"/>
                </a:solidFill>
              </a:rPr>
              <a:t>Гріна</a:t>
            </a:r>
            <a:r>
              <a:rPr lang="ru-RU" sz="3200" dirty="0" smtClean="0">
                <a:solidFill>
                  <a:schemeClr val="tx1"/>
                </a:solidFill>
              </a:rPr>
              <a:t>-</a:t>
            </a:r>
            <a:r>
              <a:rPr lang="ru-RU" sz="3200" dirty="0" err="1" smtClean="0">
                <a:solidFill>
                  <a:schemeClr val="tx1"/>
                </a:solidFill>
              </a:rPr>
              <a:t>Керквуда-Івона</a:t>
            </a:r>
            <a:r>
              <a:rPr lang="ru-RU" sz="3200" dirty="0" smtClean="0">
                <a:solidFill>
                  <a:schemeClr val="tx1"/>
                </a:solidFill>
              </a:rPr>
              <a:t>);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 err="1"/>
              <a:t>П</a:t>
            </a:r>
            <a:r>
              <a:rPr lang="ru-RU" sz="3200" dirty="0" err="1" smtClean="0">
                <a:solidFill>
                  <a:schemeClr val="tx1"/>
                </a:solidFill>
              </a:rPr>
              <a:t>еретворення</a:t>
            </a:r>
            <a:r>
              <a:rPr lang="ru-RU" sz="3200" dirty="0" smtClean="0">
                <a:solidFill>
                  <a:schemeClr val="tx1"/>
                </a:solidFill>
              </a:rPr>
              <a:t> Боголюбова;</a:t>
            </a:r>
            <a:endParaRPr lang="ru-RU" sz="3200" dirty="0">
              <a:solidFill>
                <a:schemeClr val="tx1"/>
              </a:solidFill>
            </a:endParaRPr>
          </a:p>
          <a:p>
            <a:r>
              <a:rPr lang="ru-RU" sz="3200" dirty="0">
                <a:solidFill>
                  <a:schemeClr val="tx1"/>
                </a:solidFill>
              </a:rPr>
              <a:t>Теорема </a:t>
            </a:r>
            <a:r>
              <a:rPr lang="ru-RU" sz="3200" dirty="0" smtClean="0">
                <a:solidFill>
                  <a:schemeClr val="tx1"/>
                </a:solidFill>
              </a:rPr>
              <a:t>Боголюбова-Парасюка;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uk-UA" sz="3200" dirty="0" smtClean="0">
                <a:solidFill>
                  <a:schemeClr val="tx1"/>
                </a:solidFill>
              </a:rPr>
              <a:t>Нові методи квантової теорії поля та статичної фізики,які дали можливість </a:t>
            </a:r>
            <a:r>
              <a:rPr lang="uk-UA" sz="3200" dirty="0" err="1" smtClean="0">
                <a:solidFill>
                  <a:schemeClr val="tx1"/>
                </a:solidFill>
              </a:rPr>
              <a:t>обгрунтувати</a:t>
            </a:r>
            <a:r>
              <a:rPr lang="uk-UA" sz="3200" dirty="0" smtClean="0">
                <a:solidFill>
                  <a:schemeClr val="tx1"/>
                </a:solidFill>
              </a:rPr>
              <a:t> теорію надтекучості та  надпровідності.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0"/>
            <a:ext cx="3563887" cy="2362200"/>
          </a:xfrm>
        </p:spPr>
        <p:txBody>
          <a:bodyPr/>
          <a:lstStyle/>
          <a:p>
            <a:r>
              <a:rPr lang="ru-RU" sz="3200" dirty="0" err="1"/>
              <a:t>Основні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 Боголюбова з математики і </a:t>
            </a:r>
            <a:r>
              <a:rPr lang="ru-RU" sz="3200" dirty="0" err="1"/>
              <a:t>механіки</a:t>
            </a:r>
            <a:endParaRPr lang="uk-UA" sz="32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5328592" cy="525658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64088" y="2438400"/>
            <a:ext cx="3779911" cy="4419600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</a:rPr>
              <a:t>- варіаційне </a:t>
            </a:r>
            <a:r>
              <a:rPr lang="uk-UA" sz="2000" dirty="0">
                <a:solidFill>
                  <a:schemeClr val="tx1"/>
                </a:solidFill>
              </a:rPr>
              <a:t>числення, </a:t>
            </a:r>
          </a:p>
          <a:p>
            <a:pPr marL="285750" indent="-285750">
              <a:buFontTx/>
              <a:buChar char="-"/>
            </a:pPr>
            <a:r>
              <a:rPr lang="uk-UA" sz="2000" dirty="0" smtClean="0">
                <a:solidFill>
                  <a:schemeClr val="tx1"/>
                </a:solidFill>
              </a:rPr>
              <a:t>наближені методи математичного </a:t>
            </a:r>
            <a:r>
              <a:rPr lang="uk-UA" sz="2000" dirty="0">
                <a:solidFill>
                  <a:schemeClr val="tx1"/>
                </a:solidFill>
              </a:rPr>
              <a:t>аналізу, 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диференціальні </a:t>
            </a:r>
            <a:r>
              <a:rPr lang="uk-UA" sz="2000" dirty="0">
                <a:solidFill>
                  <a:schemeClr val="tx1"/>
                </a:solidFill>
              </a:rPr>
              <a:t>рівняння,</a:t>
            </a:r>
          </a:p>
          <a:p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- </a:t>
            </a:r>
            <a:r>
              <a:rPr lang="uk-UA" sz="2000" dirty="0" err="1" smtClean="0">
                <a:solidFill>
                  <a:schemeClr val="tx1"/>
                </a:solidFill>
              </a:rPr>
              <a:t>рівнян</a:t>
            </a:r>
            <a:r>
              <a:rPr lang="ru-RU" sz="2000" dirty="0" err="1">
                <a:solidFill>
                  <a:schemeClr val="tx1"/>
                </a:solidFill>
              </a:rPr>
              <a:t>ня</a:t>
            </a:r>
            <a:r>
              <a:rPr lang="uk-UA" sz="2000" dirty="0">
                <a:solidFill>
                  <a:schemeClr val="tx1"/>
                </a:solidFill>
              </a:rPr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математичної фізики, 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- асимптотичні </a:t>
            </a:r>
            <a:r>
              <a:rPr lang="uk-UA" sz="2000" dirty="0">
                <a:solidFill>
                  <a:schemeClr val="tx1"/>
                </a:solidFill>
              </a:rPr>
              <a:t>методи нелінійної механіки і теорії динамічних систем.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Діяльність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8964488" cy="5976664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1929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Боголюбов став </a:t>
            </a:r>
            <a:r>
              <a:rPr lang="ru-RU" dirty="0" err="1">
                <a:solidFill>
                  <a:schemeClr val="tx1"/>
                </a:solidFill>
              </a:rPr>
              <a:t>науковим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співробітником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Української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академії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наук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>
                <a:solidFill>
                  <a:schemeClr val="tx1"/>
                </a:solidFill>
              </a:rPr>
              <a:t>- </a:t>
            </a:r>
            <a:r>
              <a:rPr lang="ru-RU" smtClean="0">
                <a:solidFill>
                  <a:schemeClr val="tx1"/>
                </a:solidFill>
              </a:rPr>
              <a:t>У </a:t>
            </a:r>
            <a:r>
              <a:rPr lang="ru-RU" dirty="0">
                <a:solidFill>
                  <a:schemeClr val="tx1"/>
                </a:solidFill>
              </a:rPr>
              <a:t>1934 почав </a:t>
            </a:r>
            <a:r>
              <a:rPr lang="ru-RU" dirty="0" err="1">
                <a:solidFill>
                  <a:schemeClr val="tx1"/>
                </a:solidFill>
              </a:rPr>
              <a:t>викладати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Київському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університеті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від</a:t>
            </a:r>
            <a:r>
              <a:rPr lang="ru-RU" dirty="0">
                <a:solidFill>
                  <a:schemeClr val="tx1"/>
                </a:solidFill>
              </a:rPr>
              <a:t> 1936 року </a:t>
            </a:r>
            <a:r>
              <a:rPr lang="ru-RU" dirty="0" err="1">
                <a:solidFill>
                  <a:schemeClr val="tx1"/>
                </a:solidFill>
              </a:rPr>
              <a:t>професор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>
                <a:solidFill>
                  <a:schemeClr val="tx1"/>
                </a:solidFill>
              </a:rPr>
              <a:t>Із</a:t>
            </a:r>
            <a:r>
              <a:rPr lang="ru-RU" dirty="0">
                <a:solidFill>
                  <a:schemeClr val="tx1"/>
                </a:solidFill>
              </a:rPr>
              <a:t> 1948 </a:t>
            </a:r>
            <a:r>
              <a:rPr lang="ru-RU" dirty="0" smtClean="0">
                <a:solidFill>
                  <a:schemeClr val="tx1"/>
                </a:solidFill>
              </a:rPr>
              <a:t>року </a:t>
            </a:r>
            <a:r>
              <a:rPr lang="ru-RU" dirty="0" err="1" smtClean="0">
                <a:solidFill>
                  <a:schemeClr val="tx1"/>
                </a:solidFill>
              </a:rPr>
              <a:t>очолював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Теоретичний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</a:t>
            </a:r>
            <a:r>
              <a:rPr lang="ru-RU" dirty="0">
                <a:solidFill>
                  <a:schemeClr val="tx1"/>
                </a:solidFill>
              </a:rPr>
              <a:t> в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хімічної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фізики</a:t>
            </a:r>
            <a:r>
              <a:rPr lang="ru-RU" dirty="0">
                <a:solidFill>
                  <a:schemeClr val="tx1"/>
                </a:solidFill>
              </a:rPr>
              <a:t> АН </a:t>
            </a:r>
            <a:r>
              <a:rPr lang="ru-RU" dirty="0" smtClean="0">
                <a:solidFill>
                  <a:schemeClr val="tx1"/>
                </a:solidFill>
              </a:rPr>
              <a:t>СРСР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 err="1" smtClean="0">
                <a:solidFill>
                  <a:schemeClr val="tx1"/>
                </a:solidFill>
              </a:rPr>
              <a:t>від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1950 року Боголюбов </a:t>
            </a:r>
            <a:r>
              <a:rPr lang="ru-RU" dirty="0" err="1">
                <a:solidFill>
                  <a:schemeClr val="tx1"/>
                </a:solidFill>
              </a:rPr>
              <a:t>працював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Математичному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В. А. </a:t>
            </a:r>
            <a:r>
              <a:rPr lang="ru-RU" dirty="0" err="1">
                <a:solidFill>
                  <a:schemeClr val="tx1"/>
                </a:solidFill>
              </a:rPr>
              <a:t>Стєклова</a:t>
            </a:r>
            <a:r>
              <a:rPr lang="ru-RU" dirty="0">
                <a:solidFill>
                  <a:schemeClr val="tx1"/>
                </a:solidFill>
              </a:rPr>
              <a:t> і в </a:t>
            </a:r>
            <a:r>
              <a:rPr lang="ru-RU" dirty="0" err="1">
                <a:solidFill>
                  <a:schemeClr val="tx1"/>
                </a:solidFill>
              </a:rPr>
              <a:t>Московському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університеті</a:t>
            </a:r>
            <a:r>
              <a:rPr lang="ru-RU" dirty="0">
                <a:solidFill>
                  <a:schemeClr val="tx1"/>
                </a:solidFill>
              </a:rPr>
              <a:t>, де </a:t>
            </a:r>
            <a:r>
              <a:rPr lang="ru-RU" dirty="0" err="1" smtClean="0">
                <a:solidFill>
                  <a:schemeClr val="tx1"/>
                </a:solidFill>
              </a:rPr>
              <a:t>заснував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кафедру </a:t>
            </a:r>
            <a:r>
              <a:rPr lang="ru-RU" i="1" dirty="0" err="1">
                <a:solidFill>
                  <a:schemeClr val="tx1"/>
                </a:solidFill>
              </a:rPr>
              <a:t>квантової</a:t>
            </a:r>
            <a:r>
              <a:rPr lang="ru-RU" i="1" dirty="0">
                <a:solidFill>
                  <a:schemeClr val="tx1"/>
                </a:solidFill>
              </a:rPr>
              <a:t> статистики </a:t>
            </a:r>
            <a:r>
              <a:rPr lang="ru-RU" dirty="0">
                <a:solidFill>
                  <a:schemeClr val="tx1"/>
                </a:solidFill>
              </a:rPr>
              <a:t>і</a:t>
            </a:r>
            <a:r>
              <a:rPr lang="ru-RU" i="1" dirty="0">
                <a:solidFill>
                  <a:schemeClr val="tx1"/>
                </a:solidFill>
              </a:rPr>
              <a:t> </a:t>
            </a:r>
            <a:r>
              <a:rPr lang="ru-RU" i="1" dirty="0" err="1">
                <a:solidFill>
                  <a:schemeClr val="tx1"/>
                </a:solidFill>
              </a:rPr>
              <a:t>теорії</a:t>
            </a:r>
            <a:r>
              <a:rPr lang="ru-RU" i="1" dirty="0">
                <a:solidFill>
                  <a:schemeClr val="tx1"/>
                </a:solidFill>
              </a:rPr>
              <a:t> поля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якою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керував</a:t>
            </a:r>
            <a:r>
              <a:rPr lang="ru-RU" dirty="0">
                <a:solidFill>
                  <a:schemeClr val="tx1"/>
                </a:solidFill>
              </a:rPr>
              <a:t> до </a:t>
            </a:r>
            <a:r>
              <a:rPr lang="ru-RU" dirty="0" err="1">
                <a:solidFill>
                  <a:schemeClr val="tx1"/>
                </a:solidFill>
              </a:rPr>
              <a:t>останніх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днів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свого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життя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/>
          <a:lstStyle/>
          <a:p>
            <a:r>
              <a:rPr lang="uk-UA" dirty="0" smtClean="0"/>
              <a:t>Діяльність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165304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- У 1950—1953 роках </a:t>
            </a:r>
            <a:r>
              <a:rPr lang="ru-RU" dirty="0" err="1">
                <a:solidFill>
                  <a:schemeClr val="tx1"/>
                </a:solidFill>
              </a:rPr>
              <a:t>працював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також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закритому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інституті</a:t>
            </a:r>
            <a:r>
              <a:rPr lang="ru-RU" dirty="0">
                <a:solidFill>
                  <a:schemeClr val="tx1"/>
                </a:solidFill>
              </a:rPr>
              <a:t> оборонного </a:t>
            </a:r>
            <a:r>
              <a:rPr lang="ru-RU" dirty="0" err="1">
                <a:solidFill>
                  <a:schemeClr val="tx1"/>
                </a:solidFill>
              </a:rPr>
              <a:t>профілю</a:t>
            </a:r>
            <a:r>
              <a:rPr lang="ru-RU" dirty="0">
                <a:solidFill>
                  <a:schemeClr val="tx1"/>
                </a:solidFill>
              </a:rPr>
              <a:t> в Арзамасі-16 (</a:t>
            </a:r>
            <a:r>
              <a:rPr lang="ru-RU" dirty="0" err="1">
                <a:solidFill>
                  <a:schemeClr val="tx1"/>
                </a:solidFill>
              </a:rPr>
              <a:t>сучасний</a:t>
            </a:r>
            <a:r>
              <a:rPr lang="ru-RU" dirty="0">
                <a:solidFill>
                  <a:schemeClr val="tx1"/>
                </a:solidFill>
              </a:rPr>
              <a:t> Саров, </a:t>
            </a:r>
            <a:r>
              <a:rPr lang="ru-RU" dirty="0" err="1">
                <a:solidFill>
                  <a:schemeClr val="tx1"/>
                </a:solidFill>
              </a:rPr>
              <a:t>Росія</a:t>
            </a:r>
            <a:r>
              <a:rPr lang="ru-RU" dirty="0" smtClean="0">
                <a:solidFill>
                  <a:schemeClr val="tx1"/>
                </a:solidFill>
              </a:rPr>
              <a:t>).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В </a:t>
            </a:r>
            <a:r>
              <a:rPr lang="ru-RU" dirty="0">
                <a:solidFill>
                  <a:schemeClr val="tx1"/>
                </a:solidFill>
              </a:rPr>
              <a:t>1965—1988 роках </a:t>
            </a:r>
            <a:r>
              <a:rPr lang="ru-RU" dirty="0" err="1">
                <a:solidFill>
                  <a:schemeClr val="tx1"/>
                </a:solidFill>
              </a:rPr>
              <a:t>був</a:t>
            </a:r>
            <a:r>
              <a:rPr lang="ru-RU" dirty="0">
                <a:solidFill>
                  <a:schemeClr val="tx1"/>
                </a:solidFill>
              </a:rPr>
              <a:t> директором </a:t>
            </a:r>
            <a:r>
              <a:rPr lang="ru-RU" dirty="0" err="1">
                <a:solidFill>
                  <a:schemeClr val="tx1"/>
                </a:solidFill>
              </a:rPr>
              <a:t>Об'єднаного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ядерних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досліджень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-У 1966 </a:t>
            </a:r>
            <a:r>
              <a:rPr lang="ru-RU" dirty="0" err="1">
                <a:solidFill>
                  <a:schemeClr val="tx1"/>
                </a:solidFill>
              </a:rPr>
              <a:t>році</a:t>
            </a:r>
            <a:r>
              <a:rPr lang="ru-RU" dirty="0">
                <a:solidFill>
                  <a:schemeClr val="tx1"/>
                </a:solidFill>
              </a:rPr>
              <a:t> став першим директором </a:t>
            </a:r>
            <a:r>
              <a:rPr lang="ru-RU" dirty="0" err="1">
                <a:solidFill>
                  <a:schemeClr val="tx1"/>
                </a:solidFill>
              </a:rPr>
              <a:t>створеного</a:t>
            </a:r>
            <a:r>
              <a:rPr lang="ru-RU" dirty="0">
                <a:solidFill>
                  <a:schemeClr val="tx1"/>
                </a:solidFill>
              </a:rPr>
              <a:t> ним </a:t>
            </a:r>
            <a:r>
              <a:rPr lang="ru-RU" dirty="0" err="1">
                <a:solidFill>
                  <a:schemeClr val="tx1"/>
                </a:solidFill>
              </a:rPr>
              <a:t>Інституту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теоретичної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фізики</a:t>
            </a:r>
            <a:r>
              <a:rPr lang="ru-RU" dirty="0">
                <a:solidFill>
                  <a:schemeClr val="tx1"/>
                </a:solidFill>
              </a:rPr>
              <a:t> АН УРСР у </a:t>
            </a:r>
            <a:r>
              <a:rPr lang="ru-RU" dirty="0" err="1" smtClean="0">
                <a:solidFill>
                  <a:schemeClr val="tx1"/>
                </a:solidFill>
              </a:rPr>
              <a:t>Києві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</a:t>
            </a:r>
            <a:r>
              <a:rPr lang="ru-RU" dirty="0" err="1"/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кадемік-секретар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Відділу</a:t>
            </a:r>
            <a:r>
              <a:rPr lang="ru-RU" dirty="0">
                <a:solidFill>
                  <a:schemeClr val="tx1"/>
                </a:solidFill>
              </a:rPr>
              <a:t> математики АН </a:t>
            </a:r>
            <a:r>
              <a:rPr lang="ru-RU" dirty="0" smtClean="0">
                <a:solidFill>
                  <a:schemeClr val="tx1"/>
                </a:solidFill>
              </a:rPr>
              <a:t>СРСР.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-У 1983—1989 роках </a:t>
            </a:r>
            <a:r>
              <a:rPr lang="ru-RU" dirty="0" err="1">
                <a:solidFill>
                  <a:schemeClr val="tx1"/>
                </a:solidFill>
              </a:rPr>
              <a:t>очолював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Математичний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інститут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імені</a:t>
            </a:r>
            <a:r>
              <a:rPr lang="ru-RU" dirty="0">
                <a:solidFill>
                  <a:schemeClr val="tx1"/>
                </a:solidFill>
              </a:rPr>
              <a:t> В. А. </a:t>
            </a:r>
            <a:r>
              <a:rPr lang="ru-RU" dirty="0" err="1">
                <a:solidFill>
                  <a:schemeClr val="tx1"/>
                </a:solidFill>
              </a:rPr>
              <a:t>Стєклова</a:t>
            </a:r>
            <a:r>
              <a:rPr lang="ru-RU" dirty="0">
                <a:solidFill>
                  <a:schemeClr val="tx1"/>
                </a:solidFill>
              </a:rPr>
              <a:t> у </a:t>
            </a:r>
            <a:r>
              <a:rPr lang="ru-RU" dirty="0" err="1">
                <a:solidFill>
                  <a:schemeClr val="tx1"/>
                </a:solidFill>
              </a:rPr>
              <a:t>Москві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uk-UA" dirty="0">
              <a:solidFill>
                <a:schemeClr val="tx1"/>
              </a:solidFill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004048" cy="616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-30757" y="5517232"/>
            <a:ext cx="9174757" cy="13407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Боголюбов є засновником радянських наукових шкіл у галузі нелінійної механіки, статистичної фізики і квантової теорії поля. Він був членом багатьох іноземних академій (у </a:t>
            </a:r>
            <a:r>
              <a:rPr lang="uk-UA" dirty="0" smtClean="0"/>
              <a:t>Болгарії, </a:t>
            </a:r>
            <a:r>
              <a:rPr lang="uk-UA" dirty="0"/>
              <a:t>Польщі, США та ін.), наукових закладів і товариств.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8" y="332656"/>
            <a:ext cx="4680520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нутый угол 4"/>
          <p:cNvSpPr/>
          <p:nvPr/>
        </p:nvSpPr>
        <p:spPr>
          <a:xfrm>
            <a:off x="5076056" y="1628800"/>
            <a:ext cx="3816424" cy="3240360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/>
              <a:t>Двічі Герой Соціалістичної Праці (1969, 1979). </a:t>
            </a:r>
            <a:endParaRPr lang="uk-UA" dirty="0" smtClean="0"/>
          </a:p>
          <a:p>
            <a:r>
              <a:rPr lang="uk-UA" dirty="0" smtClean="0"/>
              <a:t>Ленінська </a:t>
            </a:r>
            <a:r>
              <a:rPr lang="uk-UA" dirty="0"/>
              <a:t>премія (1958). </a:t>
            </a:r>
            <a:endParaRPr lang="uk-UA" dirty="0" smtClean="0"/>
          </a:p>
          <a:p>
            <a:r>
              <a:rPr lang="uk-UA" dirty="0" smtClean="0"/>
              <a:t>Державна </a:t>
            </a:r>
            <a:r>
              <a:rPr lang="uk-UA" dirty="0"/>
              <a:t>премія СРСР (1947, 1953, 1984</a:t>
            </a:r>
            <a:r>
              <a:rPr lang="uk-UA" dirty="0" smtClean="0"/>
              <a:t>).</a:t>
            </a:r>
          </a:p>
          <a:p>
            <a:r>
              <a:rPr lang="uk-UA" dirty="0" smtClean="0"/>
              <a:t> </a:t>
            </a:r>
            <a:r>
              <a:rPr lang="uk-UA" dirty="0"/>
              <a:t>Золота медаль ім. Ломоносова АН СРСР (1985</a:t>
            </a:r>
            <a:r>
              <a:rPr lang="uk-UA" dirty="0" smtClean="0"/>
              <a:t>).</a:t>
            </a:r>
            <a:endParaRPr lang="uk-UA" dirty="0"/>
          </a:p>
          <a:p>
            <a:r>
              <a:rPr lang="uk-UA" dirty="0"/>
              <a:t>Заслужений діяч науки УРСР (1970)</a:t>
            </a:r>
          </a:p>
        </p:txBody>
      </p:sp>
    </p:spTree>
    <p:extLst>
      <p:ext uri="{BB962C8B-B14F-4D97-AF65-F5344CB8AC3E}">
        <p14:creationId xmlns:p14="http://schemas.microsoft.com/office/powerpoint/2010/main" val="71066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182</TotalTime>
  <Words>528</Words>
  <Application>Microsoft Office PowerPoint</Application>
  <PresentationFormat>Экран (4:3)</PresentationFormat>
  <Paragraphs>62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Cambria</vt:lpstr>
      <vt:lpstr>Cambria Math</vt:lpstr>
      <vt:lpstr>Rockwell</vt:lpstr>
      <vt:lpstr>Rockwell Condensed</vt:lpstr>
      <vt:lpstr>Times New Roman</vt:lpstr>
      <vt:lpstr>Wingdings</vt:lpstr>
      <vt:lpstr>Дерево</vt:lpstr>
      <vt:lpstr>Микола Миколайович Боголюбов</vt:lpstr>
      <vt:lpstr>Презентация PowerPoint</vt:lpstr>
      <vt:lpstr>Презентация PowerPoint</vt:lpstr>
      <vt:lpstr>Відомий завдяки:</vt:lpstr>
      <vt:lpstr>Основні праці Боголюбова з математики і механіки</vt:lpstr>
      <vt:lpstr>Діяльність</vt:lpstr>
      <vt:lpstr>Діяльність</vt:lpstr>
      <vt:lpstr>Презентация PowerPoint</vt:lpstr>
      <vt:lpstr>Презентация PowerPoint</vt:lpstr>
      <vt:lpstr>Нагороди</vt:lpstr>
      <vt:lpstr>Вшанування</vt:lpstr>
      <vt:lpstr>Вшанування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Миколайович Боголюбов</dc:title>
  <dc:creator>user</dc:creator>
  <cp:lastModifiedBy>1</cp:lastModifiedBy>
  <cp:revision>22</cp:revision>
  <dcterms:created xsi:type="dcterms:W3CDTF">2014-01-22T16:44:17Z</dcterms:created>
  <dcterms:modified xsi:type="dcterms:W3CDTF">2021-04-21T04:25:23Z</dcterms:modified>
</cp:coreProperties>
</file>