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9" r:id="rId4"/>
    <p:sldId id="280" r:id="rId5"/>
    <p:sldId id="282" r:id="rId6"/>
    <p:sldId id="283" r:id="rId7"/>
    <p:sldId id="281" r:id="rId8"/>
    <p:sldId id="284" r:id="rId9"/>
    <p:sldId id="285" r:id="rId10"/>
    <p:sldId id="286" r:id="rId1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460D"/>
    <a:srgbClr val="B92D14"/>
    <a:srgbClr val="4D4D4D"/>
    <a:srgbClr val="35759D"/>
    <a:srgbClr val="35B19D"/>
    <a:srgbClr val="000000"/>
    <a:srgbClr val="E8E8E8"/>
    <a:srgbClr val="1E1E2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536" autoAdjust="0"/>
    <p:restoredTop sz="95596" autoAdjust="0"/>
  </p:normalViewPr>
  <p:slideViewPr>
    <p:cSldViewPr showGuides="1">
      <p:cViewPr varScale="1">
        <p:scale>
          <a:sx n="115" d="100"/>
          <a:sy n="115" d="100"/>
        </p:scale>
        <p:origin x="11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AAF91E-494C-4117-BF3E-772E2AE480C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98253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4D15B1-E9ED-4859-968D-5B7904B48D1F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9F76AD-121E-4BB9-BFA5-DB23A954BFC3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C53F66-0750-4946-A5B1-14A12254EC9C}" type="slidenum">
              <a:rPr lang="en-US" altLang="ru-RU"/>
              <a:pPr/>
              <a:t>3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C53F66-0750-4946-A5B1-14A12254EC9C}" type="slidenum">
              <a:rPr lang="en-US" altLang="ru-RU"/>
              <a:pPr/>
              <a:t>6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9753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907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11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52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2081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931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38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0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2412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397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53449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ut-cikavo.com/tekhnolohii/naukovi-facty/649-tsikavi-fakti-pro-matematik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51520" y="476672"/>
            <a:ext cx="3560837" cy="1440160"/>
          </a:xfrm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pPr algn="ctr"/>
            <a:r>
              <a:rPr lang="uk-UA" altLang="ru-RU" sz="4100" i="1" dirty="0" smtClean="0">
                <a:latin typeface="Comic Sans MS" panose="030F0702030302020204" pitchFamily="66" charset="0"/>
              </a:rPr>
              <a:t>Факти про математику</a:t>
            </a:r>
            <a:r>
              <a:rPr lang="en-US" altLang="ru-RU" sz="4100" i="1" dirty="0">
                <a:latin typeface="Comic Sans MS" panose="030F0702030302020204" pitchFamily="66" charset="0"/>
              </a:rPr>
              <a:t/>
            </a:r>
            <a:br>
              <a:rPr lang="en-US" altLang="ru-RU" sz="4100" i="1" dirty="0">
                <a:latin typeface="Comic Sans MS" panose="030F0702030302020204" pitchFamily="66" charset="0"/>
              </a:rPr>
            </a:br>
            <a:endParaRPr lang="ru-RU" altLang="ru-RU" sz="4100" i="1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5589240"/>
            <a:ext cx="45102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Підготували студентки 3 курсу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Групи МІ18Б</a:t>
            </a:r>
          </a:p>
          <a:p>
            <a:r>
              <a:rPr lang="uk-UA" dirty="0" err="1" smtClean="0">
                <a:solidFill>
                  <a:schemeClr val="bg1"/>
                </a:solidFill>
              </a:rPr>
              <a:t>Сліпченко</a:t>
            </a:r>
            <a:r>
              <a:rPr lang="uk-UA" dirty="0" smtClean="0">
                <a:solidFill>
                  <a:schemeClr val="bg1"/>
                </a:solidFill>
              </a:rPr>
              <a:t> А.,</a:t>
            </a:r>
            <a:r>
              <a:rPr lang="uk-UA" dirty="0" err="1" smtClean="0">
                <a:solidFill>
                  <a:schemeClr val="bg1"/>
                </a:solidFill>
              </a:rPr>
              <a:t>Фатич</a:t>
            </a:r>
            <a:r>
              <a:rPr lang="uk-UA" dirty="0" smtClean="0">
                <a:solidFill>
                  <a:schemeClr val="bg1"/>
                </a:solidFill>
              </a:rPr>
              <a:t> О.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7315200" cy="715962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Дякую за увагу!</a:t>
            </a:r>
            <a:endParaRPr lang="ru-RU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00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13038"/>
            <a:ext cx="7315200" cy="715962"/>
          </a:xfrm>
        </p:spPr>
        <p:txBody>
          <a:bodyPr/>
          <a:lstStyle/>
          <a:p>
            <a:r>
              <a:rPr lang="ru-RU" sz="2800" i="1" dirty="0">
                <a:latin typeface="Comic Sans MS" panose="030F0702030302020204" pitchFamily="66" charset="0"/>
                <a:hlinkClick r:id="rId3"/>
              </a:rPr>
              <a:t>Математика</a:t>
            </a:r>
            <a:r>
              <a:rPr lang="ru-RU" sz="2800" i="1" dirty="0">
                <a:latin typeface="Comic Sans MS" panose="030F0702030302020204" pitchFamily="66" charset="0"/>
              </a:rPr>
              <a:t> — </a:t>
            </a:r>
            <a:r>
              <a:rPr lang="ru-RU" sz="2800" i="1" dirty="0" err="1">
                <a:latin typeface="Comic Sans MS" panose="030F0702030302020204" pitchFamily="66" charset="0"/>
              </a:rPr>
              <a:t>серйозна</a:t>
            </a:r>
            <a:r>
              <a:rPr lang="ru-RU" sz="2800" i="1" dirty="0">
                <a:latin typeface="Comic Sans MS" panose="030F0702030302020204" pitchFamily="66" charset="0"/>
              </a:rPr>
              <a:t> точна наука, яку так само </a:t>
            </a:r>
            <a:r>
              <a:rPr lang="ru-RU" sz="2800" i="1" dirty="0" err="1">
                <a:latin typeface="Comic Sans MS" panose="030F0702030302020204" pitchFamily="66" charset="0"/>
              </a:rPr>
              <a:t>називають</a:t>
            </a:r>
            <a:r>
              <a:rPr lang="ru-RU" sz="2800" i="1" dirty="0">
                <a:latin typeface="Comic Sans MS" panose="030F0702030302020204" pitchFamily="66" charset="0"/>
              </a:rPr>
              <a:t> царицею </a:t>
            </a:r>
            <a:r>
              <a:rPr lang="ru-RU" sz="2800" i="1" dirty="0" err="1">
                <a:latin typeface="Comic Sans MS" panose="030F0702030302020204" pitchFamily="66" charset="0"/>
              </a:rPr>
              <a:t>всіх</a:t>
            </a:r>
            <a:r>
              <a:rPr lang="ru-RU" sz="2800" i="1" dirty="0">
                <a:latin typeface="Comic Sans MS" panose="030F0702030302020204" pitchFamily="66" charset="0"/>
              </a:rPr>
              <a:t> наук, за свою </a:t>
            </a:r>
            <a:r>
              <a:rPr lang="ru-RU" sz="2800" i="1" dirty="0" err="1">
                <a:latin typeface="Comic Sans MS" panose="030F0702030302020204" pitchFamily="66" charset="0"/>
              </a:rPr>
              <a:t>багатовікову</a:t>
            </a:r>
            <a:r>
              <a:rPr lang="ru-RU" sz="2800" i="1" dirty="0">
                <a:latin typeface="Comic Sans MS" panose="030F0702030302020204" pitchFamily="66" charset="0"/>
              </a:rPr>
              <a:t> </a:t>
            </a:r>
            <a:r>
              <a:rPr lang="ru-RU" sz="2800" i="1" dirty="0" err="1">
                <a:latin typeface="Comic Sans MS" panose="030F0702030302020204" pitchFamily="66" charset="0"/>
              </a:rPr>
              <a:t>історію</a:t>
            </a:r>
            <a:r>
              <a:rPr lang="ru-RU" sz="2800" i="1" dirty="0">
                <a:latin typeface="Comic Sans MS" panose="030F0702030302020204" pitchFamily="66" charset="0"/>
              </a:rPr>
              <a:t> </a:t>
            </a:r>
            <a:r>
              <a:rPr lang="ru-RU" sz="2800" i="1" dirty="0" err="1">
                <a:latin typeface="Comic Sans MS" panose="030F0702030302020204" pitchFamily="66" charset="0"/>
              </a:rPr>
              <a:t>існування</a:t>
            </a:r>
            <a:r>
              <a:rPr lang="ru-RU" sz="2800" i="1" dirty="0">
                <a:latin typeface="Comic Sans MS" panose="030F0702030302020204" pitchFamily="66" charset="0"/>
              </a:rPr>
              <a:t> вона </a:t>
            </a:r>
            <a:r>
              <a:rPr lang="ru-RU" sz="2800" i="1" dirty="0" err="1">
                <a:latin typeface="Comic Sans MS" panose="030F0702030302020204" pitchFamily="66" charset="0"/>
              </a:rPr>
              <a:t>накопичила</a:t>
            </a:r>
            <a:r>
              <a:rPr lang="ru-RU" sz="2800" i="1" dirty="0">
                <a:latin typeface="Comic Sans MS" panose="030F0702030302020204" pitchFamily="66" charset="0"/>
              </a:rPr>
              <a:t> </a:t>
            </a:r>
            <a:r>
              <a:rPr lang="ru-RU" sz="2800" i="1" dirty="0" err="1">
                <a:latin typeface="Comic Sans MS" panose="030F0702030302020204" pitchFamily="66" charset="0"/>
              </a:rPr>
              <a:t>безліч</a:t>
            </a:r>
            <a:r>
              <a:rPr lang="ru-RU" sz="2800" i="1" dirty="0">
                <a:latin typeface="Comic Sans MS" panose="030F0702030302020204" pitchFamily="66" charset="0"/>
              </a:rPr>
              <a:t> </a:t>
            </a:r>
            <a:r>
              <a:rPr lang="ru-RU" sz="2800" i="1" dirty="0" err="1">
                <a:latin typeface="Comic Sans MS" panose="030F0702030302020204" pitchFamily="66" charset="0"/>
              </a:rPr>
              <a:t>цікавих</a:t>
            </a:r>
            <a:r>
              <a:rPr lang="ru-RU" sz="2800" i="1" dirty="0">
                <a:latin typeface="Comic Sans MS" panose="030F0702030302020204" pitchFamily="66" charset="0"/>
              </a:rPr>
              <a:t> </a:t>
            </a:r>
            <a:r>
              <a:rPr lang="ru-RU" sz="2800" i="1" dirty="0" err="1">
                <a:latin typeface="Comic Sans MS" panose="030F0702030302020204" pitchFamily="66" charset="0"/>
              </a:rPr>
              <a:t>фактів</a:t>
            </a:r>
            <a:r>
              <a:rPr lang="ru-RU" sz="2800" i="1" dirty="0" smtClean="0">
                <a:latin typeface="Comic Sans MS" panose="030F0702030302020204" pitchFamily="66" charset="0"/>
              </a:rPr>
              <a:t>.</a:t>
            </a:r>
            <a:endParaRPr lang="ru-RU" sz="2800" i="1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418" y="3933056"/>
            <a:ext cx="3471582" cy="26051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639645">
            <a:off x="509591" y="5763381"/>
            <a:ext cx="383118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4000" b="1" dirty="0" smtClean="0">
                <a:latin typeface="Comic Sans MS" panose="030F0702030302020204" pitchFamily="66" charset="0"/>
              </a:rPr>
              <a:t>∑</a:t>
            </a:r>
            <a:endParaRPr lang="ru-RU" sz="4000" b="1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424690">
            <a:off x="3586067" y="4399422"/>
            <a:ext cx="310984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4000" b="1" dirty="0">
                <a:latin typeface="Comic Sans MS" panose="030F0702030302020204" pitchFamily="66" charset="0"/>
              </a:rPr>
              <a:t>√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6423" y="1916832"/>
            <a:ext cx="359073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4000" b="1" dirty="0">
                <a:latin typeface="Comic Sans MS" panose="030F0702030302020204" pitchFamily="66" charset="0"/>
              </a:rPr>
              <a:t>∫</a:t>
            </a:r>
          </a:p>
        </p:txBody>
      </p:sp>
      <p:sp>
        <p:nvSpPr>
          <p:cNvPr id="10" name="TextBox 9"/>
          <p:cNvSpPr txBox="1"/>
          <p:nvPr/>
        </p:nvSpPr>
        <p:spPr>
          <a:xfrm rot="19833136">
            <a:off x="8295961" y="3494840"/>
            <a:ext cx="429605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4000" b="1" dirty="0">
                <a:latin typeface="Comic Sans MS" panose="030F0702030302020204" pitchFamily="66" charset="0"/>
              </a:rPr>
              <a:t>∞</a:t>
            </a:r>
          </a:p>
        </p:txBody>
      </p:sp>
      <p:sp>
        <p:nvSpPr>
          <p:cNvPr id="11" name="TextBox 10"/>
          <p:cNvSpPr txBox="1"/>
          <p:nvPr/>
        </p:nvSpPr>
        <p:spPr>
          <a:xfrm rot="21275138">
            <a:off x="5104400" y="5746630"/>
            <a:ext cx="312586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4000" b="1" dirty="0">
                <a:latin typeface="Comic Sans MS" panose="030F0702030302020204" pitchFamily="66" charset="0"/>
              </a:rPr>
              <a:t>≈</a:t>
            </a:r>
          </a:p>
        </p:txBody>
      </p:sp>
      <p:sp>
        <p:nvSpPr>
          <p:cNvPr id="12" name="TextBox 11"/>
          <p:cNvSpPr txBox="1"/>
          <p:nvPr/>
        </p:nvSpPr>
        <p:spPr>
          <a:xfrm rot="20991721">
            <a:off x="687230" y="4053413"/>
            <a:ext cx="312586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4000" b="1" dirty="0">
                <a:latin typeface="Comic Sans MS" panose="030F0702030302020204" pitchFamily="66" charset="0"/>
              </a:rPr>
              <a:t>≠</a:t>
            </a:r>
          </a:p>
        </p:txBody>
      </p:sp>
      <p:sp>
        <p:nvSpPr>
          <p:cNvPr id="13" name="TextBox 12"/>
          <p:cNvSpPr txBox="1"/>
          <p:nvPr/>
        </p:nvSpPr>
        <p:spPr>
          <a:xfrm rot="20962314">
            <a:off x="1601746" y="5108294"/>
            <a:ext cx="312586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4000" b="1" dirty="0">
                <a:latin typeface="Comic Sans MS" panose="030F0702030302020204" pitchFamily="66" charset="0"/>
              </a:rPr>
              <a:t>≤</a:t>
            </a:r>
          </a:p>
        </p:txBody>
      </p:sp>
      <p:sp>
        <p:nvSpPr>
          <p:cNvPr id="14" name="TextBox 13"/>
          <p:cNvSpPr txBox="1"/>
          <p:nvPr/>
        </p:nvSpPr>
        <p:spPr>
          <a:xfrm rot="639645">
            <a:off x="3173745" y="5339719"/>
            <a:ext cx="312586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4000" b="1" dirty="0">
                <a:latin typeface="Comic Sans MS" panose="030F0702030302020204" pitchFamily="66" charset="0"/>
              </a:rPr>
              <a:t>≥</a:t>
            </a:r>
          </a:p>
        </p:txBody>
      </p:sp>
      <p:sp>
        <p:nvSpPr>
          <p:cNvPr id="15" name="TextBox 14"/>
          <p:cNvSpPr txBox="1"/>
          <p:nvPr/>
        </p:nvSpPr>
        <p:spPr>
          <a:xfrm rot="639645">
            <a:off x="5128746" y="4192084"/>
            <a:ext cx="492122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4000" b="1" dirty="0">
                <a:latin typeface="Comic Sans MS" panose="030F0702030302020204" pitchFamily="66" charset="0"/>
              </a:rPr>
              <a:t>Ω</a:t>
            </a:r>
          </a:p>
        </p:txBody>
      </p:sp>
      <p:sp>
        <p:nvSpPr>
          <p:cNvPr id="16" name="TextBox 15"/>
          <p:cNvSpPr txBox="1"/>
          <p:nvPr/>
        </p:nvSpPr>
        <p:spPr>
          <a:xfrm rot="639645">
            <a:off x="2190871" y="4072768"/>
            <a:ext cx="282129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4000" b="1" dirty="0">
                <a:latin typeface="Comic Sans MS" panose="030F0702030302020204" pitchFamily="66" charset="0"/>
              </a:rPr>
              <a:t>℮</a:t>
            </a:r>
          </a:p>
        </p:txBody>
      </p:sp>
      <p:sp>
        <p:nvSpPr>
          <p:cNvPr id="17" name="TextBox 16"/>
          <p:cNvSpPr txBox="1"/>
          <p:nvPr/>
        </p:nvSpPr>
        <p:spPr>
          <a:xfrm rot="639645">
            <a:off x="8247853" y="1682385"/>
            <a:ext cx="333425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4000" b="1" dirty="0">
                <a:latin typeface="Comic Sans MS" panose="030F0702030302020204" pitchFamily="66" charset="0"/>
              </a:rPr>
              <a:t>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2768865"/>
            <a:ext cx="6249888" cy="3798912"/>
          </a:xfrm>
        </p:spPr>
        <p:txBody>
          <a:bodyPr/>
          <a:lstStyle/>
          <a:p>
            <a:r>
              <a:rPr lang="ru-RU" sz="2400" dirty="0" err="1">
                <a:latin typeface="Comic Sans MS" panose="030F0702030302020204" pitchFamily="66" charset="0"/>
              </a:rPr>
              <a:t>Від'ємні</a:t>
            </a:r>
            <a:r>
              <a:rPr lang="ru-RU" sz="2400" dirty="0">
                <a:latin typeface="Comic Sans MS" panose="030F0702030302020204" pitchFamily="66" charset="0"/>
              </a:rPr>
              <a:t> числа аж до </a:t>
            </a:r>
            <a:r>
              <a:rPr lang="en-US" sz="2400" dirty="0">
                <a:latin typeface="Comic Sans MS" panose="030F0702030302020204" pitchFamily="66" charset="0"/>
              </a:rPr>
              <a:t>XIX </a:t>
            </a:r>
            <a:r>
              <a:rPr lang="ru-RU" sz="2400" dirty="0" err="1">
                <a:latin typeface="Comic Sans MS" panose="030F0702030302020204" pitchFamily="66" charset="0"/>
              </a:rPr>
              <a:t>століття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майже</a:t>
            </a:r>
            <a:r>
              <a:rPr lang="ru-RU" sz="2400" dirty="0">
                <a:latin typeface="Comic Sans MS" panose="030F0702030302020204" pitchFamily="66" charset="0"/>
              </a:rPr>
              <a:t> не </a:t>
            </a:r>
            <a:r>
              <a:rPr lang="ru-RU" sz="2400" dirty="0" err="1">
                <a:latin typeface="Comic Sans MS" panose="030F0702030302020204" pitchFamily="66" charset="0"/>
              </a:rPr>
              <a:t>використовувалися</a:t>
            </a:r>
            <a:r>
              <a:rPr lang="ru-RU" sz="2400" dirty="0">
                <a:latin typeface="Comic Sans MS" panose="030F0702030302020204" pitchFamily="66" charset="0"/>
              </a:rPr>
              <a:t>, тому </a:t>
            </a:r>
            <a:r>
              <a:rPr lang="ru-RU" sz="2400" dirty="0" err="1">
                <a:latin typeface="Comic Sans MS" panose="030F0702030302020204" pitchFamily="66" charset="0"/>
              </a:rPr>
              <a:t>що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їх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вважали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безглуздими</a:t>
            </a:r>
            <a:r>
              <a:rPr lang="ru-RU" sz="2400" dirty="0">
                <a:latin typeface="Comic Sans MS" panose="030F0702030302020204" pitchFamily="66" charset="0"/>
              </a:rPr>
              <a:t> і не </a:t>
            </a:r>
            <a:r>
              <a:rPr lang="ru-RU" sz="2400" dirty="0" err="1">
                <a:latin typeface="Comic Sans MS" panose="030F0702030302020204" pitchFamily="66" charset="0"/>
              </a:rPr>
              <a:t>застосовними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r>
              <a:rPr lang="ru-RU" sz="2400" dirty="0" err="1">
                <a:latin typeface="Comic Sans MS" panose="030F0702030302020204" pitchFamily="66" charset="0"/>
              </a:rPr>
              <a:t>Однак</a:t>
            </a:r>
            <a:r>
              <a:rPr lang="ru-RU" sz="2400" dirty="0">
                <a:latin typeface="Comic Sans MS" panose="030F0702030302020204" pitchFamily="66" charset="0"/>
              </a:rPr>
              <a:t> вони </a:t>
            </a:r>
            <a:r>
              <a:rPr lang="ru-RU" sz="2400" dirty="0" err="1">
                <a:latin typeface="Comic Sans MS" panose="030F0702030302020204" pitchFamily="66" charset="0"/>
              </a:rPr>
              <a:t>мали</a:t>
            </a:r>
            <a:r>
              <a:rPr lang="ru-RU" sz="2400" dirty="0">
                <a:latin typeface="Comic Sans MS" panose="030F0702030302020204" pitchFamily="66" charset="0"/>
              </a:rPr>
              <a:t> попит у людей, </a:t>
            </a:r>
            <a:r>
              <a:rPr lang="ru-RU" sz="2400" dirty="0" err="1">
                <a:latin typeface="Comic Sans MS" panose="030F0702030302020204" pitchFamily="66" charset="0"/>
              </a:rPr>
              <a:t>які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ведуть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свої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справи</a:t>
            </a:r>
            <a:r>
              <a:rPr lang="ru-RU" sz="2400" dirty="0">
                <a:latin typeface="Comic Sans MS" panose="030F0702030302020204" pitchFamily="66" charset="0"/>
              </a:rPr>
              <a:t>, для </a:t>
            </a:r>
            <a:r>
              <a:rPr lang="ru-RU" sz="2400" dirty="0" err="1">
                <a:latin typeface="Comic Sans MS" panose="030F0702030302020204" pitchFamily="66" charset="0"/>
              </a:rPr>
              <a:t>позначення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фінансових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збитків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r>
              <a:rPr lang="ru-RU" sz="2400" dirty="0" err="1">
                <a:latin typeface="Comic Sans MS" panose="030F0702030302020204" pitchFamily="66" charset="0"/>
              </a:rPr>
              <a:t>Від'ємні</a:t>
            </a:r>
            <a:r>
              <a:rPr lang="ru-RU" sz="2400" dirty="0">
                <a:latin typeface="Comic Sans MS" panose="030F0702030302020204" pitchFamily="66" charset="0"/>
              </a:rPr>
              <a:t> числа так і </a:t>
            </a:r>
            <a:r>
              <a:rPr lang="ru-RU" sz="2400" dirty="0" err="1">
                <a:latin typeface="Comic Sans MS" panose="030F0702030302020204" pitchFamily="66" charset="0"/>
              </a:rPr>
              <a:t>з'явилися</a:t>
            </a:r>
            <a:r>
              <a:rPr lang="ru-RU" sz="2400" dirty="0">
                <a:latin typeface="Comic Sans MS" panose="030F0702030302020204" pitchFamily="66" charset="0"/>
              </a:rPr>
              <a:t> на початку </a:t>
            </a:r>
            <a:r>
              <a:rPr lang="en-US" sz="2400" dirty="0">
                <a:latin typeface="Comic Sans MS" panose="030F0702030302020204" pitchFamily="66" charset="0"/>
              </a:rPr>
              <a:t>XIII </a:t>
            </a:r>
            <a:r>
              <a:rPr lang="ru-RU" sz="2400" dirty="0" err="1">
                <a:latin typeface="Comic Sans MS" panose="030F0702030302020204" pitchFamily="66" charset="0"/>
              </a:rPr>
              <a:t>століття</a:t>
            </a:r>
            <a:r>
              <a:rPr lang="ru-RU" sz="2400" dirty="0">
                <a:latin typeface="Comic Sans MS" panose="030F0702030302020204" pitchFamily="66" charset="0"/>
              </a:rPr>
              <a:t> — </a:t>
            </a:r>
            <a:r>
              <a:rPr lang="ru-RU" sz="2400" dirty="0" err="1">
                <a:latin typeface="Comic Sans MS" panose="030F0702030302020204" pitchFamily="66" charset="0"/>
              </a:rPr>
              <a:t>італійський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купець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Пізано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винайшов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їх</a:t>
            </a:r>
            <a:r>
              <a:rPr lang="ru-RU" sz="2400" dirty="0">
                <a:latin typeface="Comic Sans MS" panose="030F0702030302020204" pitchFamily="66" charset="0"/>
              </a:rPr>
              <a:t> для того, </a:t>
            </a:r>
            <a:r>
              <a:rPr lang="ru-RU" sz="2400" dirty="0" err="1">
                <a:latin typeface="Comic Sans MS" panose="030F0702030302020204" pitchFamily="66" charset="0"/>
              </a:rPr>
              <a:t>щоб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фіксувати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свої</a:t>
            </a:r>
            <a:r>
              <a:rPr lang="ru-RU" sz="2400" dirty="0">
                <a:latin typeface="Comic Sans MS" panose="030F0702030302020204" pitchFamily="66" charset="0"/>
              </a:rPr>
              <a:t> борги.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60648"/>
            <a:ext cx="2353801" cy="25082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639645">
            <a:off x="2276076" y="1967671"/>
            <a:ext cx="625172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uk-UA" sz="4000" b="1" dirty="0" smtClean="0">
                <a:latin typeface="Comic Sans MS" panose="030F0702030302020204" pitchFamily="66" charset="0"/>
              </a:rPr>
              <a:t>-7</a:t>
            </a:r>
            <a:endParaRPr lang="ru-RU" sz="4000" b="1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467890">
            <a:off x="4659768" y="1834547"/>
            <a:ext cx="1250343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uk-UA" sz="4000" b="1" dirty="0" smtClean="0">
                <a:latin typeface="Comic Sans MS" panose="030F0702030302020204" pitchFamily="66" charset="0"/>
              </a:rPr>
              <a:t>-100</a:t>
            </a:r>
            <a:endParaRPr lang="ru-RU" sz="4000" b="1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639645">
            <a:off x="4478590" y="393323"/>
            <a:ext cx="73345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4000" b="1" dirty="0" smtClean="0">
                <a:latin typeface="Comic Sans MS" panose="030F0702030302020204" pitchFamily="66" charset="0"/>
              </a:rPr>
              <a:t>-3</a:t>
            </a:r>
            <a:endParaRPr lang="ru-RU" sz="4000" b="1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574411">
            <a:off x="1951032" y="4360545"/>
            <a:ext cx="625172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uk-UA" sz="4000" b="1" dirty="0" smtClean="0">
                <a:latin typeface="Comic Sans MS" panose="030F0702030302020204" pitchFamily="66" charset="0"/>
              </a:rPr>
              <a:t>-1</a:t>
            </a:r>
            <a:endParaRPr lang="ru-RU" sz="4000" b="1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639645">
            <a:off x="1923219" y="93983"/>
            <a:ext cx="937757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uk-UA" sz="4000" b="1" dirty="0" smtClean="0">
                <a:latin typeface="Comic Sans MS" panose="030F0702030302020204" pitchFamily="66" charset="0"/>
              </a:rPr>
              <a:t>-99</a:t>
            </a:r>
            <a:endParaRPr lang="ru-RU" sz="40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6682" y="1628800"/>
            <a:ext cx="7406993" cy="4191000"/>
          </a:xfrm>
        </p:spPr>
        <p:txBody>
          <a:bodyPr/>
          <a:lstStyle/>
          <a:p>
            <a:r>
              <a:rPr lang="ru-RU" sz="2400" dirty="0" err="1">
                <a:latin typeface="Comic Sans MS" panose="030F0702030302020204" pitchFamily="66" charset="0"/>
              </a:rPr>
              <a:t>Найменше</a:t>
            </a:r>
            <a:r>
              <a:rPr lang="ru-RU" sz="2400" dirty="0">
                <a:latin typeface="Comic Sans MS" panose="030F0702030302020204" pitchFamily="66" charset="0"/>
              </a:rPr>
              <a:t> число, </a:t>
            </a:r>
            <a:r>
              <a:rPr lang="ru-RU" sz="2400" dirty="0" err="1">
                <a:latin typeface="Comic Sans MS" panose="030F0702030302020204" pitchFamily="66" charset="0"/>
              </a:rPr>
              <a:t>відкрите</a:t>
            </a:r>
            <a:r>
              <a:rPr lang="ru-RU" sz="2400" dirty="0">
                <a:latin typeface="Comic Sans MS" panose="030F0702030302020204" pitchFamily="66" charset="0"/>
              </a:rPr>
              <a:t> на </a:t>
            </a:r>
            <a:r>
              <a:rPr lang="ru-RU" sz="2400" dirty="0" err="1">
                <a:latin typeface="Comic Sans MS" panose="030F0702030302020204" pitchFamily="66" charset="0"/>
              </a:rPr>
              <a:t>сьогодні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навіть</a:t>
            </a:r>
            <a:r>
              <a:rPr lang="ru-RU" sz="2400" dirty="0">
                <a:latin typeface="Comic Sans MS" panose="030F0702030302020204" pitchFamily="66" charset="0"/>
              </a:rPr>
              <a:t> не </a:t>
            </a:r>
            <a:r>
              <a:rPr lang="ru-RU" sz="2400" dirty="0" err="1">
                <a:latin typeface="Comic Sans MS" panose="030F0702030302020204" pitchFamily="66" charset="0"/>
              </a:rPr>
              <a:t>має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назви</a:t>
            </a:r>
            <a:r>
              <a:rPr lang="ru-RU" sz="2400" dirty="0">
                <a:latin typeface="Comic Sans MS" panose="030F0702030302020204" pitchFamily="66" charset="0"/>
              </a:rPr>
              <a:t>, а </a:t>
            </a:r>
            <a:r>
              <a:rPr lang="ru-RU" sz="2400" dirty="0" err="1">
                <a:latin typeface="Comic Sans MS" panose="030F0702030302020204" pitchFamily="66" charset="0"/>
              </a:rPr>
              <a:t>являє</a:t>
            </a:r>
            <a:r>
              <a:rPr lang="ru-RU" sz="2400" dirty="0">
                <a:latin typeface="Comic Sans MS" panose="030F0702030302020204" pitchFamily="66" charset="0"/>
              </a:rPr>
              <a:t> собою </a:t>
            </a:r>
            <a:r>
              <a:rPr lang="ru-RU" sz="2400" dirty="0" err="1">
                <a:latin typeface="Comic Sans MS" panose="030F0702030302020204" pitchFamily="66" charset="0"/>
              </a:rPr>
              <a:t>десятковий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дріб</a:t>
            </a:r>
            <a:r>
              <a:rPr lang="ru-RU" sz="2400" dirty="0">
                <a:latin typeface="Comic Sans MS" panose="030F0702030302020204" pitchFamily="66" charset="0"/>
              </a:rPr>
              <a:t>, у </a:t>
            </a:r>
            <a:r>
              <a:rPr lang="ru-RU" sz="2400" dirty="0" err="1">
                <a:latin typeface="Comic Sans MS" panose="030F0702030302020204" pitchFamily="66" charset="0"/>
              </a:rPr>
              <a:t>якого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після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коми</a:t>
            </a:r>
            <a:r>
              <a:rPr lang="ru-RU" sz="2400" dirty="0">
                <a:latin typeface="Comic Sans MS" panose="030F0702030302020204" pitchFamily="66" charset="0"/>
              </a:rPr>
              <a:t> і перед </a:t>
            </a:r>
            <a:r>
              <a:rPr lang="ru-RU" sz="2400" dirty="0" err="1">
                <a:latin typeface="Comic Sans MS" panose="030F0702030302020204" pitchFamily="66" charset="0"/>
              </a:rPr>
              <a:t>одиницею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стоїть</a:t>
            </a:r>
            <a:r>
              <a:rPr lang="ru-RU" sz="2400" dirty="0">
                <a:latin typeface="Comic Sans MS" panose="030F0702030302020204" pitchFamily="66" charset="0"/>
              </a:rPr>
              <a:t> 100 </a:t>
            </a:r>
            <a:r>
              <a:rPr lang="ru-RU" sz="2400" dirty="0" err="1">
                <a:latin typeface="Comic Sans MS" panose="030F0702030302020204" pitchFamily="66" charset="0"/>
              </a:rPr>
              <a:t>мільйонів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трильйонів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трильйонів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трильйонів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нулів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r>
              <a:rPr lang="ru-RU" sz="2400" dirty="0" err="1">
                <a:latin typeface="Comic Sans MS" panose="030F0702030302020204" pitchFamily="66" charset="0"/>
              </a:rPr>
              <a:t>Воно</a:t>
            </a:r>
            <a:r>
              <a:rPr lang="ru-RU" sz="2400" dirty="0">
                <a:latin typeface="Comic Sans MS" panose="030F0702030302020204" pitchFamily="66" charset="0"/>
              </a:rPr>
              <a:t> не </a:t>
            </a:r>
            <a:r>
              <a:rPr lang="ru-RU" sz="2400" dirty="0" err="1">
                <a:latin typeface="Comic Sans MS" panose="030F0702030302020204" pitchFamily="66" charset="0"/>
              </a:rPr>
              <a:t>застосовується</a:t>
            </a:r>
            <a:r>
              <a:rPr lang="ru-RU" sz="2400" dirty="0">
                <a:latin typeface="Comic Sans MS" panose="030F0702030302020204" pitchFamily="66" charset="0"/>
              </a:rPr>
              <a:t> в </a:t>
            </a:r>
            <a:r>
              <a:rPr lang="ru-RU" sz="2400" dirty="0" err="1">
                <a:latin typeface="Comic Sans MS" panose="030F0702030302020204" pitchFamily="66" charset="0"/>
              </a:rPr>
              <a:t>прикладній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математиці</a:t>
            </a:r>
            <a:r>
              <a:rPr lang="ru-RU" sz="2400" dirty="0">
                <a:latin typeface="Comic Sans MS" panose="030F0702030302020204" pitchFamily="66" charset="0"/>
              </a:rPr>
              <a:t> і </a:t>
            </a:r>
            <a:r>
              <a:rPr lang="ru-RU" sz="2400" dirty="0" err="1">
                <a:latin typeface="Comic Sans MS" panose="030F0702030302020204" pitchFamily="66" charset="0"/>
              </a:rPr>
              <a:t>використовується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вченими</a:t>
            </a:r>
            <a:r>
              <a:rPr lang="ru-RU" sz="2400" dirty="0">
                <a:latin typeface="Comic Sans MS" panose="030F0702030302020204" pitchFamily="66" charset="0"/>
              </a:rPr>
              <a:t> для того, </a:t>
            </a:r>
            <a:r>
              <a:rPr lang="ru-RU" sz="2400" dirty="0" err="1">
                <a:latin typeface="Comic Sans MS" panose="030F0702030302020204" pitchFamily="66" charset="0"/>
              </a:rPr>
              <a:t>щоб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обчислити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ймовірність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появи</a:t>
            </a:r>
            <a:r>
              <a:rPr lang="ru-RU" sz="2400" dirty="0">
                <a:latin typeface="Comic Sans MS" panose="030F0702030302020204" pitchFamily="66" charset="0"/>
              </a:rPr>
              <a:t> нового </a:t>
            </a:r>
            <a:r>
              <a:rPr lang="ru-RU" sz="2400" dirty="0" err="1">
                <a:latin typeface="Comic Sans MS" panose="030F0702030302020204" pitchFamily="66" charset="0"/>
              </a:rPr>
              <a:t>Всесвіту</a:t>
            </a:r>
            <a:r>
              <a:rPr lang="ru-RU" sz="2400" dirty="0">
                <a:latin typeface="Comic Sans MS" panose="030F0702030302020204" pitchFamily="66" charset="0"/>
              </a:rPr>
              <a:t> з атома.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842578"/>
            <a:ext cx="2106168" cy="14051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005064"/>
            <a:ext cx="2883082" cy="301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3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0" y="404664"/>
            <a:ext cx="7315200" cy="4191000"/>
          </a:xfrm>
        </p:spPr>
        <p:txBody>
          <a:bodyPr/>
          <a:lstStyle/>
          <a:p>
            <a:r>
              <a:rPr lang="ru-RU" sz="2400" dirty="0">
                <a:latin typeface="Comic Sans MS" panose="030F0702030302020204" pitchFamily="66" charset="0"/>
              </a:rPr>
              <a:t> </a:t>
            </a:r>
            <a:r>
              <a:rPr lang="ru-RU" sz="2400" dirty="0" err="1">
                <a:latin typeface="Comic Sans MS" panose="030F0702030302020204" pitchFamily="66" charset="0"/>
              </a:rPr>
              <a:t>Англійський</a:t>
            </a:r>
            <a:r>
              <a:rPr lang="ru-RU" sz="2400" dirty="0">
                <a:latin typeface="Comic Sans MS" panose="030F0702030302020204" pitchFamily="66" charset="0"/>
              </a:rPr>
              <a:t> математик Абрахам де Муавр в </a:t>
            </a:r>
            <a:r>
              <a:rPr lang="ru-RU" sz="2400" dirty="0" err="1">
                <a:latin typeface="Comic Sans MS" panose="030F0702030302020204" pitchFamily="66" charset="0"/>
              </a:rPr>
              <a:t>літньому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віці</a:t>
            </a:r>
            <a:r>
              <a:rPr lang="ru-RU" sz="2400" dirty="0">
                <a:latin typeface="Comic Sans MS" panose="030F0702030302020204" pitchFamily="66" charset="0"/>
              </a:rPr>
              <a:t> одного разу </a:t>
            </a:r>
            <a:r>
              <a:rPr lang="ru-RU" sz="2400" dirty="0" err="1">
                <a:latin typeface="Comic Sans MS" panose="030F0702030302020204" pitchFamily="66" charset="0"/>
              </a:rPr>
              <a:t>виявив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що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тривалість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його</a:t>
            </a:r>
            <a:r>
              <a:rPr lang="ru-RU" sz="2400" dirty="0">
                <a:latin typeface="Comic Sans MS" panose="030F0702030302020204" pitchFamily="66" charset="0"/>
              </a:rPr>
              <a:t> сну </a:t>
            </a:r>
            <a:r>
              <a:rPr lang="ru-RU" sz="2400" dirty="0" err="1">
                <a:latin typeface="Comic Sans MS" panose="030F0702030302020204" pitchFamily="66" charset="0"/>
              </a:rPr>
              <a:t>щодня</a:t>
            </a:r>
            <a:r>
              <a:rPr lang="ru-RU" sz="2400" dirty="0">
                <a:latin typeface="Comic Sans MS" panose="030F0702030302020204" pitchFamily="66" charset="0"/>
              </a:rPr>
              <a:t> </a:t>
            </a:r>
            <a:r>
              <a:rPr lang="ru-RU" sz="2400" dirty="0" err="1">
                <a:latin typeface="Comic Sans MS" panose="030F0702030302020204" pitchFamily="66" charset="0"/>
              </a:rPr>
              <a:t>зростає</a:t>
            </a:r>
            <a:r>
              <a:rPr lang="ru-RU" sz="2400" dirty="0">
                <a:latin typeface="Comic Sans MS" panose="030F0702030302020204" pitchFamily="66" charset="0"/>
              </a:rPr>
              <a:t> на 15 </a:t>
            </a:r>
            <a:r>
              <a:rPr lang="ru-RU" sz="2400" dirty="0" err="1">
                <a:latin typeface="Comic Sans MS" panose="030F0702030302020204" pitchFamily="66" charset="0"/>
              </a:rPr>
              <a:t>хвилин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r>
              <a:rPr lang="ru-RU" sz="2400" dirty="0" err="1">
                <a:latin typeface="Comic Sans MS" panose="030F0702030302020204" pitchFamily="66" charset="0"/>
              </a:rPr>
              <a:t>Склавши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арифметичну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прогресію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він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визначив</a:t>
            </a:r>
            <a:r>
              <a:rPr lang="ru-RU" sz="2400" dirty="0">
                <a:latin typeface="Comic Sans MS" panose="030F0702030302020204" pitchFamily="66" charset="0"/>
              </a:rPr>
              <a:t> дату, коли вона </a:t>
            </a:r>
            <a:r>
              <a:rPr lang="ru-RU" sz="2400" dirty="0" err="1">
                <a:latin typeface="Comic Sans MS" panose="030F0702030302020204" pitchFamily="66" charset="0"/>
              </a:rPr>
              <a:t>досягла</a:t>
            </a:r>
            <a:r>
              <a:rPr lang="ru-RU" sz="2400" dirty="0">
                <a:latin typeface="Comic Sans MS" panose="030F0702030302020204" pitchFamily="66" charset="0"/>
              </a:rPr>
              <a:t> б 24 годин — 27 листопада 1754 року. У </a:t>
            </a:r>
            <a:r>
              <a:rPr lang="ru-RU" sz="2400" dirty="0" err="1">
                <a:latin typeface="Comic Sans MS" panose="030F0702030302020204" pitchFamily="66" charset="0"/>
              </a:rPr>
              <a:t>цей</a:t>
            </a:r>
            <a:r>
              <a:rPr lang="ru-RU" sz="2400" dirty="0">
                <a:latin typeface="Comic Sans MS" panose="030F0702030302020204" pitchFamily="66" charset="0"/>
              </a:rPr>
              <a:t> день </a:t>
            </a:r>
            <a:r>
              <a:rPr lang="ru-RU" sz="2400" dirty="0" err="1">
                <a:latin typeface="Comic Sans MS" panose="030F0702030302020204" pitchFamily="66" charset="0"/>
              </a:rPr>
              <a:t>він</a:t>
            </a:r>
            <a:r>
              <a:rPr lang="ru-RU" sz="2400" dirty="0">
                <a:latin typeface="Comic Sans MS" panose="030F0702030302020204" pitchFamily="66" charset="0"/>
              </a:rPr>
              <a:t> і помер.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780928"/>
            <a:ext cx="1524000" cy="152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373">
            <a:off x="2483768" y="3441467"/>
            <a:ext cx="4512230" cy="282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9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364" y="1772816"/>
            <a:ext cx="6249888" cy="3798912"/>
          </a:xfrm>
        </p:spPr>
        <p:txBody>
          <a:bodyPr/>
          <a:lstStyle/>
          <a:p>
            <a:r>
              <a:rPr lang="ru-RU" dirty="0"/>
              <a:t> </a:t>
            </a:r>
            <a:r>
              <a:rPr lang="ru-RU" sz="2400" dirty="0">
                <a:latin typeface="Comic Sans MS" panose="030F0702030302020204" pitchFamily="66" charset="0"/>
              </a:rPr>
              <a:t>Математики </a:t>
            </a:r>
            <a:r>
              <a:rPr lang="ru-RU" sz="2400" dirty="0" err="1">
                <a:latin typeface="Comic Sans MS" panose="030F0702030302020204" pitchFamily="66" charset="0"/>
              </a:rPr>
              <a:t>підрахували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що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існує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цілих</a:t>
            </a:r>
            <a:r>
              <a:rPr lang="ru-RU" sz="2400" dirty="0">
                <a:latin typeface="Comic Sans MS" panose="030F0702030302020204" pitchFamily="66" charset="0"/>
              </a:rPr>
              <a:t> 177 147 </a:t>
            </a:r>
            <a:r>
              <a:rPr lang="ru-RU" sz="2400" dirty="0" err="1">
                <a:latin typeface="Comic Sans MS" panose="030F0702030302020204" pitchFamily="66" charset="0"/>
              </a:rPr>
              <a:t>способів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зав'язати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краватку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r>
              <a:rPr lang="ru-RU" sz="2400" dirty="0" err="1">
                <a:latin typeface="Comic Sans MS" panose="030F0702030302020204" pitchFamily="66" charset="0"/>
              </a:rPr>
              <a:t>Залишається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тільки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здогадуватися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перевіряли</a:t>
            </a:r>
            <a:r>
              <a:rPr lang="ru-RU" sz="2400" dirty="0">
                <a:latin typeface="Comic Sans MS" panose="030F0702030302020204" pitchFamily="66" charset="0"/>
              </a:rPr>
              <a:t> вони </a:t>
            </a:r>
            <a:r>
              <a:rPr lang="ru-RU" sz="2400" dirty="0" err="1">
                <a:latin typeface="Comic Sans MS" panose="030F0702030302020204" pitchFamily="66" charset="0"/>
              </a:rPr>
              <a:t>це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дослідним</a:t>
            </a:r>
            <a:r>
              <a:rPr lang="ru-RU" sz="2400" dirty="0">
                <a:latin typeface="Comic Sans MS" panose="030F0702030302020204" pitchFamily="66" charset="0"/>
              </a:rPr>
              <a:t> шляхом </a:t>
            </a:r>
            <a:r>
              <a:rPr lang="ru-RU" sz="2400" dirty="0" err="1">
                <a:latin typeface="Comic Sans MS" panose="030F0702030302020204" pitchFamily="66" charset="0"/>
              </a:rPr>
              <a:t>або</a:t>
            </a:r>
            <a:r>
              <a:rPr lang="ru-RU" sz="2400" dirty="0">
                <a:latin typeface="Comic Sans MS" panose="030F0702030302020204" pitchFamily="66" charset="0"/>
              </a:rPr>
              <a:t> за </a:t>
            </a:r>
            <a:r>
              <a:rPr lang="ru-RU" sz="2400" dirty="0" err="1">
                <a:latin typeface="Comic Sans MS" panose="030F0702030302020204" pitchFamily="66" charset="0"/>
              </a:rPr>
              <a:t>допомогою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обчислень</a:t>
            </a:r>
            <a:r>
              <a:rPr lang="ru-RU" sz="2400" dirty="0">
                <a:latin typeface="Comic Sans MS" panose="030F0702030302020204" pitchFamily="66" charset="0"/>
              </a:rPr>
              <a:t>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6372200" y="4149106"/>
            <a:ext cx="2453258" cy="2453258"/>
            <a:chOff x="6084168" y="4146587"/>
            <a:chExt cx="2453258" cy="2453258"/>
          </a:xfrm>
        </p:grpSpPr>
        <p:sp>
          <p:nvSpPr>
            <p:cNvPr id="4" name="Прямоугольник 3"/>
            <p:cNvSpPr/>
            <p:nvPr/>
          </p:nvSpPr>
          <p:spPr bwMode="auto">
            <a:xfrm>
              <a:off x="7020272" y="4941168"/>
              <a:ext cx="777280" cy="432048"/>
            </a:xfrm>
            <a:prstGeom prst="rect">
              <a:avLst/>
            </a:prstGeom>
            <a:solidFill>
              <a:srgbClr val="79460D"/>
            </a:solidFill>
            <a:ln>
              <a:noFill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168" y="4146587"/>
              <a:ext cx="2453258" cy="2453258"/>
            </a:xfrm>
            <a:prstGeom prst="rect">
              <a:avLst/>
            </a:prstGeom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212976"/>
            <a:ext cx="2717762" cy="271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8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0" y="3429000"/>
            <a:ext cx="7315200" cy="4191000"/>
          </a:xfrm>
        </p:spPr>
        <p:txBody>
          <a:bodyPr/>
          <a:lstStyle/>
          <a:p>
            <a:r>
              <a:rPr lang="ru-RU" sz="2400" dirty="0">
                <a:latin typeface="Comic Sans MS" panose="030F0702030302020204" pitchFamily="66" charset="0"/>
              </a:rPr>
              <a:t>Сума </a:t>
            </a:r>
            <a:r>
              <a:rPr lang="ru-RU" sz="2400" dirty="0" err="1">
                <a:latin typeface="Comic Sans MS" panose="030F0702030302020204" pitchFamily="66" charset="0"/>
              </a:rPr>
              <a:t>всіх</a:t>
            </a:r>
            <a:r>
              <a:rPr lang="ru-RU" sz="2400" dirty="0">
                <a:latin typeface="Comic Sans MS" panose="030F0702030302020204" pitchFamily="66" charset="0"/>
              </a:rPr>
              <a:t> чисел, </a:t>
            </a:r>
            <a:r>
              <a:rPr lang="ru-RU" sz="2400" dirty="0" err="1">
                <a:latin typeface="Comic Sans MS" panose="030F0702030302020204" pitchFamily="66" charset="0"/>
              </a:rPr>
              <a:t>які</a:t>
            </a:r>
            <a:r>
              <a:rPr lang="ru-RU" sz="2400" dirty="0">
                <a:latin typeface="Comic Sans MS" panose="030F0702030302020204" pitchFamily="66" charset="0"/>
              </a:rPr>
              <a:t> є на </a:t>
            </a:r>
            <a:r>
              <a:rPr lang="ru-RU" sz="2400" dirty="0" err="1">
                <a:latin typeface="Comic Sans MS" panose="030F0702030302020204" pitchFamily="66" charset="0"/>
              </a:rPr>
              <a:t>звичайній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рулетці</a:t>
            </a:r>
            <a:r>
              <a:rPr lang="ru-RU" sz="2400" dirty="0">
                <a:latin typeface="Comic Sans MS" panose="030F0702030302020204" pitchFamily="66" charset="0"/>
              </a:rPr>
              <a:t> в казино (</a:t>
            </a:r>
            <a:r>
              <a:rPr lang="ru-RU" sz="2400" dirty="0" err="1">
                <a:latin typeface="Comic Sans MS" panose="030F0702030302020204" pitchFamily="66" charset="0"/>
              </a:rPr>
              <a:t>від</a:t>
            </a:r>
            <a:r>
              <a:rPr lang="ru-RU" sz="2400" dirty="0">
                <a:latin typeface="Comic Sans MS" panose="030F0702030302020204" pitchFamily="66" charset="0"/>
              </a:rPr>
              <a:t> нуля до 36) є число — 666, так </a:t>
            </a:r>
            <a:r>
              <a:rPr lang="ru-RU" sz="2400" dirty="0" err="1">
                <a:latin typeface="Comic Sans MS" panose="030F0702030302020204" pitchFamily="66" charset="0"/>
              </a:rPr>
              <a:t>зване</a:t>
            </a:r>
            <a:r>
              <a:rPr lang="ru-RU" sz="2400" dirty="0">
                <a:latin typeface="Comic Sans MS" panose="030F0702030302020204" pitchFamily="66" charset="0"/>
              </a:rPr>
              <a:t> «число </a:t>
            </a:r>
            <a:r>
              <a:rPr lang="ru-RU" sz="2400" dirty="0" err="1">
                <a:latin typeface="Comic Sans MS" panose="030F0702030302020204" pitchFamily="66" charset="0"/>
              </a:rPr>
              <a:t>звіра</a:t>
            </a:r>
            <a:r>
              <a:rPr lang="ru-RU" sz="2400" dirty="0">
                <a:latin typeface="Comic Sans MS" panose="030F0702030302020204" pitchFamily="66" charset="0"/>
              </a:rPr>
              <a:t>». Страх перед числом 666 </a:t>
            </a:r>
            <a:r>
              <a:rPr lang="ru-RU" sz="2400" dirty="0" err="1">
                <a:latin typeface="Comic Sans MS" panose="030F0702030302020204" pitchFamily="66" charset="0"/>
              </a:rPr>
              <a:t>має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назву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гексакосіойгексеконтагексафобія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r>
              <a:rPr lang="ru-RU" sz="2400" dirty="0" err="1">
                <a:latin typeface="Comic Sans MS" panose="030F0702030302020204" pitchFamily="66" charset="0"/>
              </a:rPr>
              <a:t>Також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якщо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записати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це</a:t>
            </a:r>
            <a:r>
              <a:rPr lang="ru-RU" sz="2400" dirty="0">
                <a:latin typeface="Comic Sans MS" panose="030F0702030302020204" pitchFamily="66" charset="0"/>
              </a:rPr>
              <a:t> число </a:t>
            </a:r>
            <a:r>
              <a:rPr lang="ru-RU" sz="2400" dirty="0" err="1">
                <a:latin typeface="Comic Sans MS" panose="030F0702030302020204" pitchFamily="66" charset="0"/>
              </a:rPr>
              <a:t>римськими</a:t>
            </a:r>
            <a:r>
              <a:rPr lang="ru-RU" sz="2400" dirty="0">
                <a:latin typeface="Comic Sans MS" panose="030F0702030302020204" pitchFamily="66" charset="0"/>
              </a:rPr>
              <a:t> цифрами то </a:t>
            </a:r>
            <a:r>
              <a:rPr lang="ru-RU" sz="2400" dirty="0" err="1">
                <a:latin typeface="Comic Sans MS" panose="030F0702030302020204" pitchFamily="66" charset="0"/>
              </a:rPr>
              <a:t>воно</a:t>
            </a:r>
            <a:r>
              <a:rPr lang="ru-RU" sz="2400" dirty="0">
                <a:latin typeface="Comic Sans MS" panose="030F0702030302020204" pitchFamily="66" charset="0"/>
              </a:rPr>
              <a:t> буде </a:t>
            </a:r>
            <a:r>
              <a:rPr lang="ru-RU" sz="2400" dirty="0" err="1">
                <a:latin typeface="Comic Sans MS" panose="030F0702030302020204" pitchFamily="66" charset="0"/>
              </a:rPr>
              <a:t>мати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вигляд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latin typeface="Comic Sans MS" panose="030F0702030302020204" pitchFamily="66" charset="0"/>
              </a:rPr>
              <a:t>DCLXVI, </a:t>
            </a:r>
            <a:r>
              <a:rPr lang="ru-RU" sz="2400" dirty="0" err="1">
                <a:latin typeface="Comic Sans MS" panose="030F0702030302020204" pitchFamily="66" charset="0"/>
              </a:rPr>
              <a:t>тобто</a:t>
            </a:r>
            <a:r>
              <a:rPr lang="ru-RU" sz="2400" dirty="0">
                <a:latin typeface="Comic Sans MS" panose="030F0702030302020204" pitchFamily="66" charset="0"/>
              </a:rPr>
              <a:t> в </a:t>
            </a:r>
            <a:r>
              <a:rPr lang="ru-RU" sz="2400" dirty="0" err="1">
                <a:latin typeface="Comic Sans MS" panose="030F0702030302020204" pitchFamily="66" charset="0"/>
              </a:rPr>
              <a:t>ньому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містяться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всі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римські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цифри</a:t>
            </a:r>
            <a:r>
              <a:rPr lang="ru-RU" sz="2400" dirty="0">
                <a:latin typeface="Comic Sans MS" panose="030F0702030302020204" pitchFamily="66" charset="0"/>
              </a:rPr>
              <a:t> (</a:t>
            </a:r>
            <a:r>
              <a:rPr lang="ru-RU" sz="2400" dirty="0" err="1">
                <a:latin typeface="Comic Sans MS" panose="030F0702030302020204" pitchFamily="66" charset="0"/>
              </a:rPr>
              <a:t>крім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latin typeface="Comic Sans MS" panose="030F0702030302020204" pitchFamily="66" charset="0"/>
              </a:rPr>
              <a:t>M — </a:t>
            </a:r>
            <a:r>
              <a:rPr lang="ru-RU" sz="2400" dirty="0" err="1">
                <a:latin typeface="Comic Sans MS" panose="030F0702030302020204" pitchFamily="66" charset="0"/>
              </a:rPr>
              <a:t>тисяча</a:t>
            </a:r>
            <a:r>
              <a:rPr lang="ru-RU" sz="2400" dirty="0">
                <a:latin typeface="Comic Sans MS" panose="030F0702030302020204" pitchFamily="66" charset="0"/>
              </a:rPr>
              <a:t>) в порядку </a:t>
            </a:r>
            <a:r>
              <a:rPr lang="ru-RU" sz="2400" dirty="0" err="1">
                <a:latin typeface="Comic Sans MS" panose="030F0702030302020204" pitchFamily="66" charset="0"/>
              </a:rPr>
              <a:t>спадання</a:t>
            </a:r>
            <a:r>
              <a:rPr lang="ru-RU" sz="24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48680"/>
            <a:ext cx="4716016" cy="2515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5956">
            <a:off x="1932173" y="1335377"/>
            <a:ext cx="2288871" cy="128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2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8784976" cy="4191000"/>
          </a:xfrm>
        </p:spPr>
        <p:txBody>
          <a:bodyPr/>
          <a:lstStyle/>
          <a:p>
            <a:r>
              <a:rPr lang="ru-RU" sz="1800" dirty="0" err="1" smtClean="0">
                <a:latin typeface="Comic Sans MS" panose="030F0702030302020204" pitchFamily="66" charset="0"/>
              </a:rPr>
              <a:t>Працездатність</a:t>
            </a:r>
            <a:r>
              <a:rPr lang="ru-RU" sz="1800" dirty="0" smtClean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відомого</a:t>
            </a:r>
            <a:r>
              <a:rPr lang="ru-RU" sz="1800" dirty="0">
                <a:latin typeface="Comic Sans MS" panose="030F0702030302020204" pitchFamily="66" charset="0"/>
              </a:rPr>
              <a:t> математика – Пала </a:t>
            </a:r>
            <a:r>
              <a:rPr lang="ru-RU" sz="1800" dirty="0" err="1">
                <a:latin typeface="Comic Sans MS" panose="030F0702030302020204" pitchFamily="66" charset="0"/>
              </a:rPr>
              <a:t>Ердеша</a:t>
            </a:r>
            <a:r>
              <a:rPr lang="ru-RU" sz="1800" dirty="0">
                <a:latin typeface="Comic Sans MS" panose="030F0702030302020204" pitchFamily="66" charset="0"/>
              </a:rPr>
              <a:t> – </a:t>
            </a:r>
            <a:r>
              <a:rPr lang="ru-RU" sz="1800" dirty="0" err="1">
                <a:latin typeface="Comic Sans MS" panose="030F0702030302020204" pitchFamily="66" charset="0"/>
              </a:rPr>
              <a:t>багато</a:t>
            </a:r>
            <a:r>
              <a:rPr lang="ru-RU" sz="1800" dirty="0">
                <a:latin typeface="Comic Sans MS" panose="030F0702030302020204" pitchFamily="66" charset="0"/>
              </a:rPr>
              <a:t> в </a:t>
            </a:r>
            <a:r>
              <a:rPr lang="ru-RU" sz="1800" dirty="0" err="1">
                <a:latin typeface="Comic Sans MS" panose="030F0702030302020204" pitchFamily="66" charset="0"/>
              </a:rPr>
              <a:t>чому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була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пов’язана</a:t>
            </a:r>
            <a:r>
              <a:rPr lang="ru-RU" sz="1800" dirty="0">
                <a:latin typeface="Comic Sans MS" panose="030F0702030302020204" pitchFamily="66" charset="0"/>
              </a:rPr>
              <a:t> з </a:t>
            </a:r>
            <a:r>
              <a:rPr lang="ru-RU" sz="1800" dirty="0" err="1">
                <a:latin typeface="Comic Sans MS" panose="030F0702030302020204" pitchFamily="66" charset="0"/>
              </a:rPr>
              <a:t>його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захопленням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амфетаміном</a:t>
            </a:r>
            <a:r>
              <a:rPr lang="ru-RU" sz="1800" dirty="0">
                <a:latin typeface="Comic Sans MS" panose="030F0702030302020204" pitchFamily="66" charset="0"/>
              </a:rPr>
              <a:t>. </a:t>
            </a:r>
            <a:r>
              <a:rPr lang="ru-RU" sz="1800" dirty="0" err="1">
                <a:latin typeface="Comic Sans MS" panose="030F0702030302020204" pitchFamily="66" charset="0"/>
              </a:rPr>
              <a:t>Якось</a:t>
            </a:r>
            <a:r>
              <a:rPr lang="ru-RU" sz="1800" dirty="0">
                <a:latin typeface="Comic Sans MS" panose="030F0702030302020204" pitchFamily="66" charset="0"/>
              </a:rPr>
              <a:t> учений </a:t>
            </a:r>
            <a:r>
              <a:rPr lang="ru-RU" sz="1800" dirty="0" err="1">
                <a:latin typeface="Comic Sans MS" panose="030F0702030302020204" pitchFamily="66" charset="0"/>
              </a:rPr>
              <a:t>навіть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посперечався</a:t>
            </a:r>
            <a:r>
              <a:rPr lang="ru-RU" sz="1800" dirty="0">
                <a:latin typeface="Comic Sans MS" panose="030F0702030302020204" pitchFamily="66" charset="0"/>
              </a:rPr>
              <a:t> з </a:t>
            </a:r>
            <a:r>
              <a:rPr lang="ru-RU" sz="1800" dirty="0" err="1">
                <a:latin typeface="Comic Sans MS" panose="030F0702030302020204" pitchFamily="66" charset="0"/>
              </a:rPr>
              <a:t>колегою</a:t>
            </a:r>
            <a:r>
              <a:rPr lang="ru-RU" sz="1800" dirty="0">
                <a:latin typeface="Comic Sans MS" panose="030F0702030302020204" pitchFamily="66" charset="0"/>
              </a:rPr>
              <a:t>, </a:t>
            </a:r>
            <a:r>
              <a:rPr lang="ru-RU" sz="1800" dirty="0" err="1">
                <a:latin typeface="Comic Sans MS" panose="030F0702030302020204" pitchFamily="66" charset="0"/>
              </a:rPr>
              <a:t>що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зможе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відмовитися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від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наркотичної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речовини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рівно</a:t>
            </a:r>
            <a:r>
              <a:rPr lang="ru-RU" sz="1800" dirty="0">
                <a:latin typeface="Comic Sans MS" panose="030F0702030302020204" pitchFamily="66" charset="0"/>
              </a:rPr>
              <a:t> на </a:t>
            </a:r>
            <a:r>
              <a:rPr lang="ru-RU" sz="1800" dirty="0" err="1">
                <a:latin typeface="Comic Sans MS" panose="030F0702030302020204" pitchFamily="66" charset="0"/>
              </a:rPr>
              <a:t>місяць</a:t>
            </a:r>
            <a:r>
              <a:rPr lang="ru-RU" sz="1800" dirty="0">
                <a:latin typeface="Comic Sans MS" panose="030F0702030302020204" pitchFamily="66" charset="0"/>
              </a:rPr>
              <a:t>. </a:t>
            </a:r>
            <a:r>
              <a:rPr lang="ru-RU" sz="1800" dirty="0" err="1">
                <a:latin typeface="Comic Sans MS" panose="030F0702030302020204" pitchFamily="66" charset="0"/>
              </a:rPr>
              <a:t>Він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стійко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витримав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випробування</a:t>
            </a:r>
            <a:r>
              <a:rPr lang="ru-RU" sz="1800" dirty="0">
                <a:latin typeface="Comic Sans MS" panose="030F0702030302020204" pitchFamily="66" charset="0"/>
              </a:rPr>
              <a:t>, але </a:t>
            </a:r>
            <a:r>
              <a:rPr lang="ru-RU" sz="1800" dirty="0" err="1">
                <a:latin typeface="Comic Sans MS" panose="030F0702030302020204" pitchFamily="66" charset="0"/>
              </a:rPr>
              <a:t>цей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місяць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виявився</a:t>
            </a:r>
            <a:r>
              <a:rPr lang="ru-RU" sz="1800" dirty="0">
                <a:latin typeface="Comic Sans MS" panose="030F0702030302020204" pitchFamily="66" charset="0"/>
              </a:rPr>
              <a:t> для </a:t>
            </a:r>
            <a:r>
              <a:rPr lang="ru-RU" sz="1800" dirty="0" err="1">
                <a:latin typeface="Comic Sans MS" panose="030F0702030302020204" pitchFamily="66" charset="0"/>
              </a:rPr>
              <a:t>нього</a:t>
            </a:r>
            <a:r>
              <a:rPr lang="ru-RU" sz="1800" dirty="0">
                <a:latin typeface="Comic Sans MS" panose="030F0702030302020204" pitchFamily="66" charset="0"/>
              </a:rPr>
              <a:t> абсолютно </a:t>
            </a:r>
            <a:r>
              <a:rPr lang="ru-RU" sz="1800" dirty="0" err="1">
                <a:latin typeface="Comic Sans MS" panose="030F0702030302020204" pitchFamily="66" charset="0"/>
              </a:rPr>
              <a:t>безрезультатним</a:t>
            </a:r>
            <a:r>
              <a:rPr lang="ru-RU" sz="1800" dirty="0">
                <a:latin typeface="Comic Sans MS" panose="030F0702030302020204" pitchFamily="66" charset="0"/>
              </a:rPr>
              <a:t> з точки </a:t>
            </a:r>
            <a:r>
              <a:rPr lang="ru-RU" sz="1800" dirty="0" err="1">
                <a:latin typeface="Comic Sans MS" panose="030F0702030302020204" pitchFamily="66" charset="0"/>
              </a:rPr>
              <a:t>зору</a:t>
            </a:r>
            <a:r>
              <a:rPr lang="ru-RU" sz="1800" dirty="0">
                <a:latin typeface="Comic Sans MS" panose="030F0702030302020204" pitchFamily="66" charset="0"/>
              </a:rPr>
              <a:t> науки. </a:t>
            </a:r>
            <a:r>
              <a:rPr lang="ru-RU" sz="1800" dirty="0" err="1">
                <a:latin typeface="Comic Sans MS" panose="030F0702030302020204" pitchFamily="66" charset="0"/>
              </a:rPr>
              <a:t>Раніше</a:t>
            </a:r>
            <a:r>
              <a:rPr lang="ru-RU" sz="1800" dirty="0">
                <a:latin typeface="Comic Sans MS" panose="030F0702030302020204" pitchFamily="66" charset="0"/>
              </a:rPr>
              <a:t>, поставивши перед собою </a:t>
            </a:r>
            <a:r>
              <a:rPr lang="ru-RU" sz="1800" dirty="0" err="1">
                <a:latin typeface="Comic Sans MS" panose="030F0702030302020204" pitchFamily="66" charset="0"/>
              </a:rPr>
              <a:t>білий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аркуш</a:t>
            </a:r>
            <a:r>
              <a:rPr lang="ru-RU" sz="1800" dirty="0">
                <a:latin typeface="Comic Sans MS" panose="030F0702030302020204" pitchFamily="66" charset="0"/>
              </a:rPr>
              <a:t>, </a:t>
            </a:r>
            <a:r>
              <a:rPr lang="ru-RU" sz="1800" dirty="0" err="1">
                <a:latin typeface="Comic Sans MS" panose="030F0702030302020204" pitchFamily="66" charset="0"/>
              </a:rPr>
              <a:t>він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бачив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його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наповненим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ідеями</a:t>
            </a:r>
            <a:r>
              <a:rPr lang="ru-RU" sz="1800" dirty="0">
                <a:latin typeface="Comic Sans MS" panose="030F0702030302020204" pitchFamily="66" charset="0"/>
              </a:rPr>
              <a:t>. А без </a:t>
            </a:r>
            <a:r>
              <a:rPr lang="ru-RU" sz="1800" dirty="0" err="1">
                <a:latin typeface="Comic Sans MS" panose="030F0702030302020204" pitchFamily="66" charset="0"/>
              </a:rPr>
              <a:t>вживання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амфетаміну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він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бачив</a:t>
            </a:r>
            <a:r>
              <a:rPr lang="ru-RU" sz="1800" dirty="0">
                <a:latin typeface="Comic Sans MS" panose="030F0702030302020204" pitchFamily="66" charset="0"/>
              </a:rPr>
              <a:t> і </a:t>
            </a:r>
            <a:r>
              <a:rPr lang="ru-RU" sz="1800" dirty="0" err="1">
                <a:latin typeface="Comic Sans MS" panose="030F0702030302020204" pitchFamily="66" charset="0"/>
              </a:rPr>
              <a:t>справді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лише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чистий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 smtClean="0">
                <a:latin typeface="Comic Sans MS" panose="030F0702030302020204" pitchFamily="66" charset="0"/>
              </a:rPr>
              <a:t>аркуш</a:t>
            </a:r>
            <a:r>
              <a:rPr lang="ru-RU" sz="1800" dirty="0" smtClean="0">
                <a:latin typeface="Comic Sans MS" panose="030F0702030302020204" pitchFamily="66" charset="0"/>
              </a:rPr>
              <a:t>.</a:t>
            </a:r>
            <a:endParaRPr lang="ru-RU" sz="1800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014" y="3652292"/>
            <a:ext cx="4221088" cy="27612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8904">
            <a:off x="1184961" y="3637354"/>
            <a:ext cx="1944216" cy="267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6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0466" y="548680"/>
            <a:ext cx="7315200" cy="4191000"/>
          </a:xfrm>
        </p:spPr>
        <p:txBody>
          <a:bodyPr/>
          <a:lstStyle/>
          <a:p>
            <a:r>
              <a:rPr lang="ru-RU" sz="2300" dirty="0">
                <a:latin typeface="Comic Sans MS" panose="030F0702030302020204" pitchFamily="66" charset="0"/>
              </a:rPr>
              <a:t>Андре Ампер </a:t>
            </a:r>
            <a:r>
              <a:rPr lang="ru-RU" sz="2300" dirty="0" err="1">
                <a:latin typeface="Comic Sans MS" panose="030F0702030302020204" pitchFamily="66" charset="0"/>
              </a:rPr>
              <a:t>більше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відомий</a:t>
            </a:r>
            <a:r>
              <a:rPr lang="ru-RU" sz="2300" dirty="0">
                <a:latin typeface="Comic Sans MS" panose="030F0702030302020204" pitchFamily="66" charset="0"/>
              </a:rPr>
              <a:t> нам як </a:t>
            </a:r>
            <a:r>
              <a:rPr lang="ru-RU" sz="2300" dirty="0" err="1">
                <a:latin typeface="Comic Sans MS" panose="030F0702030302020204" pitchFamily="66" charset="0"/>
              </a:rPr>
              <a:t>фізик</a:t>
            </a:r>
            <a:r>
              <a:rPr lang="ru-RU" sz="2300" dirty="0">
                <a:latin typeface="Comic Sans MS" panose="030F0702030302020204" pitchFamily="66" charset="0"/>
              </a:rPr>
              <a:t>, </a:t>
            </a:r>
            <a:r>
              <a:rPr lang="ru-RU" sz="2300" dirty="0" err="1">
                <a:latin typeface="Comic Sans MS" panose="030F0702030302020204" pitchFamily="66" charset="0"/>
              </a:rPr>
              <a:t>однак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його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математичні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пошуки</a:t>
            </a:r>
            <a:r>
              <a:rPr lang="ru-RU" sz="2300" dirty="0">
                <a:latin typeface="Comic Sans MS" panose="030F0702030302020204" pitchFamily="66" charset="0"/>
              </a:rPr>
              <a:t> не </a:t>
            </a:r>
            <a:r>
              <a:rPr lang="ru-RU" sz="2300" dirty="0" err="1">
                <a:latin typeface="Comic Sans MS" panose="030F0702030302020204" pitchFamily="66" charset="0"/>
              </a:rPr>
              <a:t>менш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цікаві</a:t>
            </a:r>
            <a:r>
              <a:rPr lang="ru-RU" sz="2300" dirty="0">
                <a:latin typeface="Comic Sans MS" panose="030F0702030302020204" pitchFamily="66" charset="0"/>
              </a:rPr>
              <a:t>. </a:t>
            </a:r>
            <a:r>
              <a:rPr lang="ru-RU" sz="2300" dirty="0" err="1">
                <a:latin typeface="Comic Sans MS" panose="030F0702030302020204" pitchFamily="66" charset="0"/>
              </a:rPr>
              <a:t>Ще</a:t>
            </a:r>
            <a:r>
              <a:rPr lang="ru-RU" sz="2300" dirty="0">
                <a:latin typeface="Comic Sans MS" panose="030F0702030302020204" pitchFamily="66" charset="0"/>
              </a:rPr>
              <a:t> з 13 </a:t>
            </a:r>
            <a:r>
              <a:rPr lang="ru-RU" sz="2300" dirty="0" err="1">
                <a:latin typeface="Comic Sans MS" panose="030F0702030302020204" pitchFamily="66" charset="0"/>
              </a:rPr>
              <a:t>років</a:t>
            </a:r>
            <a:r>
              <a:rPr lang="ru-RU" sz="2300" dirty="0">
                <a:latin typeface="Comic Sans MS" panose="030F0702030302020204" pitchFamily="66" charset="0"/>
              </a:rPr>
              <a:t> Ампер </a:t>
            </a:r>
            <a:r>
              <a:rPr lang="ru-RU" sz="2300" dirty="0" err="1">
                <a:latin typeface="Comic Sans MS" panose="030F0702030302020204" pitchFamily="66" charset="0"/>
              </a:rPr>
              <a:t>займався</a:t>
            </a:r>
            <a:r>
              <a:rPr lang="ru-RU" sz="2300" dirty="0">
                <a:latin typeface="Comic Sans MS" panose="030F0702030302020204" pitchFamily="66" charset="0"/>
              </a:rPr>
              <a:t> математикою. До </a:t>
            </a:r>
            <a:r>
              <a:rPr lang="ru-RU" sz="2300" dirty="0" err="1">
                <a:latin typeface="Comic Sans MS" panose="030F0702030302020204" pitchFamily="66" charset="0"/>
              </a:rPr>
              <a:t>речі</a:t>
            </a:r>
            <a:r>
              <a:rPr lang="ru-RU" sz="2300" dirty="0">
                <a:latin typeface="Comic Sans MS" panose="030F0702030302020204" pitchFamily="66" charset="0"/>
              </a:rPr>
              <a:t>, про </a:t>
            </a:r>
            <a:r>
              <a:rPr lang="ru-RU" sz="2300" dirty="0" err="1">
                <a:latin typeface="Comic Sans MS" panose="030F0702030302020204" pitchFamily="66" charset="0"/>
              </a:rPr>
              <a:t>неуважність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вченого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складено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чимало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анекдотів</a:t>
            </a:r>
            <a:r>
              <a:rPr lang="ru-RU" sz="2300" dirty="0">
                <a:latin typeface="Comic Sans MS" panose="030F0702030302020204" pitchFamily="66" charset="0"/>
              </a:rPr>
              <a:t>. Одного разу, </a:t>
            </a:r>
            <a:r>
              <a:rPr lang="ru-RU" sz="2300" dirty="0" err="1">
                <a:latin typeface="Comic Sans MS" panose="030F0702030302020204" pitchFamily="66" charset="0"/>
              </a:rPr>
              <a:t>щоб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попередити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випадкових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візитерів</a:t>
            </a:r>
            <a:r>
              <a:rPr lang="ru-RU" sz="2300" dirty="0">
                <a:latin typeface="Comic Sans MS" panose="030F0702030302020204" pitchFamily="66" charset="0"/>
              </a:rPr>
              <a:t> про свою </a:t>
            </a:r>
            <a:r>
              <a:rPr lang="ru-RU" sz="2300" dirty="0" err="1">
                <a:latin typeface="Comic Sans MS" panose="030F0702030302020204" pitchFamily="66" charset="0"/>
              </a:rPr>
              <a:t>відсутність</a:t>
            </a:r>
            <a:r>
              <a:rPr lang="ru-RU" sz="2300" dirty="0">
                <a:latin typeface="Comic Sans MS" panose="030F0702030302020204" pitchFamily="66" charset="0"/>
              </a:rPr>
              <a:t>, Андре </a:t>
            </a:r>
            <a:r>
              <a:rPr lang="ru-RU" sz="2300" dirty="0" err="1">
                <a:latin typeface="Comic Sans MS" panose="030F0702030302020204" pitchFamily="66" charset="0"/>
              </a:rPr>
              <a:t>залишив</a:t>
            </a:r>
            <a:r>
              <a:rPr lang="ru-RU" sz="2300" dirty="0">
                <a:latin typeface="Comic Sans MS" panose="030F0702030302020204" pitchFamily="66" charset="0"/>
              </a:rPr>
              <a:t> на дверях </a:t>
            </a:r>
            <a:r>
              <a:rPr lang="ru-RU" sz="2300" dirty="0" err="1">
                <a:latin typeface="Comic Sans MS" panose="030F0702030302020204" pitchFamily="66" charset="0"/>
              </a:rPr>
              <a:t>власного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будинку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запис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крейдою</a:t>
            </a:r>
            <a:r>
              <a:rPr lang="ru-RU" sz="2300" dirty="0">
                <a:latin typeface="Comic Sans MS" panose="030F0702030302020204" pitchFamily="66" charset="0"/>
              </a:rPr>
              <a:t> (</a:t>
            </a:r>
            <a:r>
              <a:rPr lang="ru-RU" sz="2300" dirty="0" err="1">
                <a:latin typeface="Comic Sans MS" panose="030F0702030302020204" pitchFamily="66" charset="0"/>
              </a:rPr>
              <a:t>мовляв</a:t>
            </a:r>
            <a:r>
              <a:rPr lang="ru-RU" sz="2300" dirty="0">
                <a:latin typeface="Comic Sans MS" panose="030F0702030302020204" pitchFamily="66" charset="0"/>
              </a:rPr>
              <a:t>, я </a:t>
            </a:r>
            <a:r>
              <a:rPr lang="ru-RU" sz="2300" dirty="0" err="1">
                <a:latin typeface="Comic Sans MS" panose="030F0702030302020204" pitchFamily="66" charset="0"/>
              </a:rPr>
              <a:t>відлучився</a:t>
            </a:r>
            <a:r>
              <a:rPr lang="ru-RU" sz="2300" dirty="0">
                <a:latin typeface="Comic Sans MS" panose="030F0702030302020204" pitchFamily="66" charset="0"/>
              </a:rPr>
              <a:t>, </a:t>
            </a:r>
            <a:r>
              <a:rPr lang="ru-RU" sz="2300" dirty="0" err="1">
                <a:latin typeface="Comic Sans MS" panose="030F0702030302020204" pitchFamily="66" charset="0"/>
              </a:rPr>
              <a:t>приходьте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ввечері</a:t>
            </a:r>
            <a:r>
              <a:rPr lang="ru-RU" sz="2300" dirty="0">
                <a:latin typeface="Comic Sans MS" panose="030F0702030302020204" pitchFamily="66" charset="0"/>
              </a:rPr>
              <a:t>) і </a:t>
            </a:r>
            <a:r>
              <a:rPr lang="ru-RU" sz="2300" dirty="0" err="1">
                <a:latin typeface="Comic Sans MS" panose="030F0702030302020204" pitchFamily="66" charset="0"/>
              </a:rPr>
              <a:t>пішов</a:t>
            </a:r>
            <a:r>
              <a:rPr lang="ru-RU" sz="2300" dirty="0">
                <a:latin typeface="Comic Sans MS" panose="030F0702030302020204" pitchFamily="66" charset="0"/>
              </a:rPr>
              <a:t>. </a:t>
            </a:r>
            <a:r>
              <a:rPr lang="ru-RU" sz="2300" dirty="0" err="1">
                <a:latin typeface="Comic Sans MS" panose="030F0702030302020204" pitchFamily="66" charset="0"/>
              </a:rPr>
              <a:t>Після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повернення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додому</a:t>
            </a:r>
            <a:r>
              <a:rPr lang="ru-RU" sz="2300" dirty="0">
                <a:latin typeface="Comic Sans MS" panose="030F0702030302020204" pitchFamily="66" charset="0"/>
              </a:rPr>
              <a:t>, </a:t>
            </a:r>
            <a:r>
              <a:rPr lang="ru-RU" sz="2300" dirty="0" err="1">
                <a:latin typeface="Comic Sans MS" panose="030F0702030302020204" pitchFamily="66" charset="0"/>
              </a:rPr>
              <a:t>вчений</a:t>
            </a:r>
            <a:r>
              <a:rPr lang="ru-RU" sz="2300" dirty="0">
                <a:latin typeface="Comic Sans MS" panose="030F0702030302020204" pitchFamily="66" charset="0"/>
              </a:rPr>
              <a:t> прочитав </a:t>
            </a:r>
            <a:r>
              <a:rPr lang="ru-RU" sz="2300" dirty="0" err="1">
                <a:latin typeface="Comic Sans MS" panose="030F0702030302020204" pitchFamily="66" charset="0"/>
              </a:rPr>
              <a:t>залишений</a:t>
            </a:r>
            <a:r>
              <a:rPr lang="ru-RU" sz="2300" dirty="0">
                <a:latin typeface="Comic Sans MS" panose="030F0702030302020204" pitchFamily="66" charset="0"/>
              </a:rPr>
              <a:t> ним же </a:t>
            </a:r>
            <a:r>
              <a:rPr lang="ru-RU" sz="2300" dirty="0" err="1">
                <a:latin typeface="Comic Sans MS" panose="030F0702030302020204" pitchFamily="66" charset="0"/>
              </a:rPr>
              <a:t>напис</a:t>
            </a:r>
            <a:r>
              <a:rPr lang="ru-RU" sz="2300" dirty="0">
                <a:latin typeface="Comic Sans MS" panose="030F0702030302020204" pitchFamily="66" charset="0"/>
              </a:rPr>
              <a:t>, </a:t>
            </a:r>
            <a:r>
              <a:rPr lang="ru-RU" sz="2300" dirty="0" err="1">
                <a:latin typeface="Comic Sans MS" panose="030F0702030302020204" pitchFamily="66" charset="0"/>
              </a:rPr>
              <a:t>розвернувся</a:t>
            </a:r>
            <a:r>
              <a:rPr lang="ru-RU" sz="2300" dirty="0">
                <a:latin typeface="Comic Sans MS" panose="030F0702030302020204" pitchFamily="66" charset="0"/>
              </a:rPr>
              <a:t> і </a:t>
            </a:r>
            <a:r>
              <a:rPr lang="ru-RU" sz="2300" dirty="0" err="1">
                <a:latin typeface="Comic Sans MS" panose="030F0702030302020204" pitchFamily="66" charset="0"/>
              </a:rPr>
              <a:t>пішов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геть</a:t>
            </a:r>
            <a:r>
              <a:rPr lang="ru-RU" sz="2300" dirty="0">
                <a:latin typeface="Comic Sans MS" panose="030F0702030302020204" pitchFamily="66" charset="0"/>
              </a:rPr>
              <a:t>. А </a:t>
            </a:r>
            <a:r>
              <a:rPr lang="ru-RU" sz="2300" dirty="0" err="1">
                <a:latin typeface="Comic Sans MS" panose="030F0702030302020204" pitchFamily="66" charset="0"/>
              </a:rPr>
              <a:t>повернувся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тільки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ввечері</a:t>
            </a:r>
            <a:r>
              <a:rPr lang="ru-RU" sz="23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69" y="4437112"/>
            <a:ext cx="3333750" cy="22193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9093">
            <a:off x="1816551" y="4784774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4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">
      <a:dk1>
        <a:srgbClr val="5F5F5F"/>
      </a:dk1>
      <a:lt1>
        <a:srgbClr val="FFFFFF"/>
      </a:lt1>
      <a:dk2>
        <a:srgbClr val="5F5F5F"/>
      </a:dk2>
      <a:lt2>
        <a:srgbClr val="6F1F9F"/>
      </a:lt2>
      <a:accent1>
        <a:srgbClr val="9B2AD4"/>
      </a:accent1>
      <a:accent2>
        <a:srgbClr val="C23BD9"/>
      </a:accent2>
      <a:accent3>
        <a:srgbClr val="FFFFFF"/>
      </a:accent3>
      <a:accent4>
        <a:srgbClr val="505050"/>
      </a:accent4>
      <a:accent5>
        <a:srgbClr val="CBACE6"/>
      </a:accent5>
      <a:accent6>
        <a:srgbClr val="B035C4"/>
      </a:accent6>
      <a:hlink>
        <a:srgbClr val="D773FF"/>
      </a:hlink>
      <a:folHlink>
        <a:srgbClr val="CDCDC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2593</TotalTime>
  <Words>332</Words>
  <Application>Microsoft Office PowerPoint</Application>
  <PresentationFormat>Экран (4:3)</PresentationFormat>
  <Paragraphs>33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Comic Sans MS</vt:lpstr>
      <vt:lpstr>Microsoft Sans Serif</vt:lpstr>
      <vt:lpstr>powerpoint-template-24</vt:lpstr>
      <vt:lpstr>Факти про математику </vt:lpstr>
      <vt:lpstr>Математика — серйозна точна наука, яку так само називають царицею всіх наук, за свою багатовікову історію існування вона накопичила безліч цікавих фактів.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Факти про математику</dc:title>
  <dc:creator>22</dc:creator>
  <cp:lastModifiedBy>1</cp:lastModifiedBy>
  <cp:revision>18</cp:revision>
  <dcterms:created xsi:type="dcterms:W3CDTF">2021-04-04T09:02:09Z</dcterms:created>
  <dcterms:modified xsi:type="dcterms:W3CDTF">2021-04-21T08:04:38Z</dcterms:modified>
</cp:coreProperties>
</file>