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5E664F6-609F-45F2-8CF7-C87ECBDE40AE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E2B3582-0DD7-4014-88C5-8973E80064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B%D0%BE%D0%B1%D0%B0%D1%87%D0%B5%D0%B2%D1%81%D1%8C%D0%BA%D0%B8%D0%B9" TargetMode="External"/><Relationship Id="rId2" Type="http://schemas.openxmlformats.org/officeDocument/2006/relationships/hyperlink" Target="https://uk.wikipedia.org/wiki/%D0%9F'%D1%8F%D1%82%D0%B0_%D0%B0%D0%BA%D1%81%D1%96%D0%BE%D0%BC%D0%B0_%D0%95%D0%B2%D0%BA%D0%BB%D1%96%D0%B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4%D1%80%D1%96%D0%B4%D1%80%D1%96%D1%85_%D0%92%D1%96%D0%BB%D1%8C%D0%B3%D0%B5%D0%BB%D1%8C%D0%BC_%D0%91%D0%B5%D1%81%D1%81%D0%B5%D0%BB%D1%8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0%B8%D0%BC%D1%96%D1%80%D1%8E%D0%B2%D0%B0%D0%BD%D0%BD%D1%8F" TargetMode="External"/><Relationship Id="rId2" Type="http://schemas.openxmlformats.org/officeDocument/2006/relationships/hyperlink" Target="https://uk.wikipedia.org/wiki/%D0%93%D0%B5%D0%BE%D0%B4%D0%B5%D0%B7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A%D0%B0%D1%80%D0%BB_%D0%A4%D1%80%D1%96%D0%B4%D1%80%D1%96%D1%85_%D0%93%D0%B0%D1%83%D1%81%D1%8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0%B0%D0%BB%D0%BB%D0%B0%D0%B4%D0%B0" TargetMode="External"/><Relationship Id="rId3" Type="http://schemas.openxmlformats.org/officeDocument/2006/relationships/hyperlink" Target="https://uk.wikipedia.org/wiki/1801" TargetMode="External"/><Relationship Id="rId7" Type="http://schemas.openxmlformats.org/officeDocument/2006/relationships/hyperlink" Target="https://uk.wikipedia.org/wiki/%D0%A6%D0%B5%D1%80%D0%B5%D1%80%D0%B0_(%D0%B0%D1%81%D1%82%D0%B5%D1%80%D0%BE%D1%97%D0%B4)" TargetMode="External"/><Relationship Id="rId2" Type="http://schemas.openxmlformats.org/officeDocument/2006/relationships/hyperlink" Target="https://uk.wikipedia.org/wiki/18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E%D0%BF%D1%96%D1%82%D0%B5%D1%80_(%D0%BF%D0%BB%D0%B0%D0%BD%D0%B5%D1%82%D0%B0)" TargetMode="External"/><Relationship Id="rId5" Type="http://schemas.openxmlformats.org/officeDocument/2006/relationships/hyperlink" Target="https://uk.wikipedia.org/wiki/%D0%9C%D0%B0%D1%80%D1%81_(%D0%BF%D0%BB%D0%B0%D0%BD%D0%B5%D1%82%D0%B0)" TargetMode="External"/><Relationship Id="rId10" Type="http://schemas.openxmlformats.org/officeDocument/2006/relationships/hyperlink" Target="https://uk.wikipedia.org/wiki/1809" TargetMode="External"/><Relationship Id="rId4" Type="http://schemas.openxmlformats.org/officeDocument/2006/relationships/hyperlink" Target="https://uk.wikipedia.org/wiki/%D0%94%D0%B6%D1%83%D0%B7%D0%B5%D0%BF%D0%BF%D0%B5_%D0%9F%D1%96%D0%B0%D1%86%D1%86%D1%96" TargetMode="External"/><Relationship Id="rId9" Type="http://schemas.openxmlformats.org/officeDocument/2006/relationships/hyperlink" Target="https://uk.wikipedia.org/wiki/18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4000" b="1" dirty="0" smtClean="0"/>
          </a:p>
          <a:p>
            <a:r>
              <a:rPr lang="ru-RU" sz="4000" b="1" dirty="0" smtClean="0"/>
              <a:t>1777–1855</a:t>
            </a:r>
            <a:endParaRPr lang="en-US" sz="4000" b="1" dirty="0" smtClean="0"/>
          </a:p>
          <a:p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04" y="665264"/>
            <a:ext cx="7772400" cy="4571999"/>
          </a:xfrm>
        </p:spPr>
        <p:txBody>
          <a:bodyPr/>
          <a:lstStyle/>
          <a:p>
            <a:pPr algn="l"/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uk-UA" sz="6600" b="1" dirty="0" smtClean="0"/>
              <a:t/>
            </a:r>
            <a:br>
              <a:rPr lang="uk-UA" sz="6600" b="1" dirty="0" smtClean="0"/>
            </a:br>
            <a:r>
              <a:rPr lang="ru-RU" sz="6600" dirty="0" smtClean="0"/>
              <a:t>Карл </a:t>
            </a:r>
            <a:r>
              <a:rPr lang="ru-RU" sz="6600" dirty="0" err="1"/>
              <a:t>Фрідріх</a:t>
            </a:r>
            <a:r>
              <a:rPr lang="ru-RU" sz="6600" dirty="0"/>
              <a:t> Гаусс</a:t>
            </a:r>
            <a:br>
              <a:rPr lang="ru-RU" sz="6600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528392" cy="447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Гаусс </a:t>
            </a:r>
            <a:r>
              <a:rPr lang="ru-RU" dirty="0" err="1"/>
              <a:t>цікавився</a:t>
            </a:r>
            <a:r>
              <a:rPr lang="ru-RU" dirty="0"/>
              <a:t> і </a:t>
            </a:r>
            <a:r>
              <a:rPr lang="ru-RU" dirty="0" err="1"/>
              <a:t>геометрією</a:t>
            </a:r>
            <a:r>
              <a:rPr lang="ru-RU" dirty="0"/>
              <a:t>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як,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найважливіша</a:t>
            </a:r>
            <a:r>
              <a:rPr lang="ru-RU" dirty="0"/>
              <a:t> проблема </a:t>
            </a:r>
            <a:r>
              <a:rPr lang="ru-RU" dirty="0" err="1"/>
              <a:t>геометрії</a:t>
            </a:r>
            <a:r>
              <a:rPr lang="ru-RU" dirty="0"/>
              <a:t> — проблема </a:t>
            </a:r>
            <a:r>
              <a:rPr lang="en-US" dirty="0">
                <a:hlinkClick r:id="rId2" tooltip="П'ята аксіома Евкліда"/>
              </a:rPr>
              <a:t>V </a:t>
            </a:r>
            <a:r>
              <a:rPr lang="ru-RU" dirty="0">
                <a:hlinkClick r:id="rId2" tooltip="П'ята аксіома Евкліда"/>
              </a:rPr>
              <a:t>постулату </a:t>
            </a:r>
            <a:r>
              <a:rPr lang="ru-RU" dirty="0" err="1">
                <a:hlinkClick r:id="rId2" tooltip="П'ята аксіома Евкліда"/>
              </a:rPr>
              <a:t>Евкліда</a:t>
            </a:r>
            <a:r>
              <a:rPr lang="ru-RU" dirty="0"/>
              <a:t> — </a:t>
            </a:r>
            <a:r>
              <a:rPr lang="ru-RU" dirty="0" err="1"/>
              <a:t>привертали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.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міркуваннях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ішов</a:t>
            </a:r>
            <a:r>
              <a:rPr lang="ru-RU" dirty="0"/>
              <a:t> шляхами, схожими на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проробив</a:t>
            </a:r>
            <a:r>
              <a:rPr lang="ru-RU" dirty="0"/>
              <a:t> </a:t>
            </a:r>
            <a:r>
              <a:rPr lang="ru-RU" dirty="0" err="1">
                <a:hlinkClick r:id="rId3" tooltip="Лобачевський"/>
              </a:rPr>
              <a:t>Лобачевський</a:t>
            </a:r>
            <a:r>
              <a:rPr lang="ru-RU" dirty="0"/>
              <a:t>, але не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. У </a:t>
            </a:r>
            <a:r>
              <a:rPr lang="ru-RU" dirty="0" err="1"/>
              <a:t>листі</a:t>
            </a:r>
            <a:r>
              <a:rPr lang="ru-RU" dirty="0"/>
              <a:t> до математика </a:t>
            </a:r>
            <a:r>
              <a:rPr lang="ru-RU" dirty="0">
                <a:hlinkClick r:id="rId4" tooltip="Фрідріх Вільгельм Бессель"/>
              </a:rPr>
              <a:t>Бесселя</a:t>
            </a:r>
            <a:r>
              <a:rPr lang="ru-RU" dirty="0"/>
              <a:t> Гаусс писав: «</a:t>
            </a:r>
            <a:r>
              <a:rPr lang="ru-RU" i="1" dirty="0" err="1"/>
              <a:t>Певне</a:t>
            </a:r>
            <a:r>
              <a:rPr lang="ru-RU" i="1" dirty="0"/>
              <a:t>, я </a:t>
            </a:r>
            <a:r>
              <a:rPr lang="ru-RU" i="1" dirty="0" err="1"/>
              <a:t>ще</a:t>
            </a:r>
            <a:r>
              <a:rPr lang="ru-RU" i="1" dirty="0"/>
              <a:t> не скоро </a:t>
            </a:r>
            <a:r>
              <a:rPr lang="ru-RU" i="1" dirty="0" err="1"/>
              <a:t>зможу</a:t>
            </a:r>
            <a:r>
              <a:rPr lang="ru-RU" i="1" dirty="0"/>
              <a:t> </a:t>
            </a:r>
            <a:r>
              <a:rPr lang="ru-RU" i="1" dirty="0" err="1"/>
              <a:t>обробити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</a:t>
            </a:r>
            <a:r>
              <a:rPr lang="ru-RU" i="1" dirty="0" err="1"/>
              <a:t>широкі</a:t>
            </a:r>
            <a:r>
              <a:rPr lang="ru-RU" i="1" dirty="0"/>
              <a:t> </a:t>
            </a:r>
            <a:r>
              <a:rPr lang="ru-RU" i="1" dirty="0" err="1"/>
              <a:t>дослідження</a:t>
            </a:r>
            <a:r>
              <a:rPr lang="ru-RU" i="1" dirty="0"/>
              <a:t> з </a:t>
            </a:r>
            <a:r>
              <a:rPr lang="ru-RU" i="1" dirty="0" err="1"/>
              <a:t>цього</a:t>
            </a:r>
            <a:r>
              <a:rPr lang="ru-RU" i="1" dirty="0"/>
              <a:t> приводу так, </a:t>
            </a:r>
            <a:r>
              <a:rPr lang="ru-RU" i="1" dirty="0" err="1"/>
              <a:t>щоб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опублікувати</a:t>
            </a:r>
            <a:r>
              <a:rPr lang="ru-RU" i="1" dirty="0"/>
              <a:t>. </a:t>
            </a:r>
            <a:r>
              <a:rPr lang="ru-RU" i="1" dirty="0" err="1"/>
              <a:t>Можливо</a:t>
            </a:r>
            <a:r>
              <a:rPr lang="ru-RU" i="1" dirty="0"/>
              <a:t>, </a:t>
            </a:r>
            <a:r>
              <a:rPr lang="ru-RU" i="1" dirty="0" err="1"/>
              <a:t>навіть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я не </a:t>
            </a:r>
            <a:r>
              <a:rPr lang="ru-RU" i="1" dirty="0" err="1"/>
              <a:t>зважуся</a:t>
            </a:r>
            <a:r>
              <a:rPr lang="ru-RU" i="1" dirty="0"/>
              <a:t> на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протягом</a:t>
            </a:r>
            <a:r>
              <a:rPr lang="ru-RU" i="1" dirty="0"/>
              <a:t> </a:t>
            </a:r>
            <a:r>
              <a:rPr lang="ru-RU" i="1" dirty="0" err="1"/>
              <a:t>усього</a:t>
            </a:r>
            <a:r>
              <a:rPr lang="ru-RU" i="1" dirty="0"/>
              <a:t> </a:t>
            </a:r>
            <a:r>
              <a:rPr lang="ru-RU" i="1" dirty="0" err="1"/>
              <a:t>мого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, тому </a:t>
            </a:r>
            <a:r>
              <a:rPr lang="ru-RU" i="1" dirty="0" err="1"/>
              <a:t>що</a:t>
            </a:r>
            <a:r>
              <a:rPr lang="ru-RU" i="1" dirty="0"/>
              <a:t> боюсь крику </a:t>
            </a:r>
            <a:r>
              <a:rPr lang="ru-RU" i="1" dirty="0" err="1"/>
              <a:t>беотійців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піднімається</a:t>
            </a:r>
            <a:r>
              <a:rPr lang="ru-RU" i="1" dirty="0"/>
              <a:t>, коли я </a:t>
            </a:r>
            <a:r>
              <a:rPr lang="ru-RU" i="1" dirty="0" err="1"/>
              <a:t>висловлюю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погляди</a:t>
            </a:r>
            <a:r>
              <a:rPr lang="ru-RU" dirty="0" smtClean="0"/>
              <a:t>».</a:t>
            </a:r>
            <a:r>
              <a:rPr lang="ru-RU" dirty="0"/>
              <a:t> У листах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Гаусс з великою похвалою говорив про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Лобачевського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писав,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Лобачевського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геометрії</a:t>
            </a:r>
            <a:r>
              <a:rPr lang="ru-RU" dirty="0"/>
              <a:t>, яка могла б бути і </a:t>
            </a:r>
            <a:r>
              <a:rPr lang="ru-RU" dirty="0" err="1"/>
              <a:t>була</a:t>
            </a:r>
            <a:r>
              <a:rPr lang="ru-RU" dirty="0"/>
              <a:t> б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послідовною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геометрія</a:t>
            </a:r>
            <a:r>
              <a:rPr lang="ru-RU" dirty="0"/>
              <a:t> </a:t>
            </a:r>
            <a:r>
              <a:rPr lang="ru-RU" dirty="0" err="1"/>
              <a:t>Евкліда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правильною. </a:t>
            </a:r>
            <a:r>
              <a:rPr lang="ru-RU" dirty="0" err="1"/>
              <a:t>Він</a:t>
            </a:r>
            <a:r>
              <a:rPr lang="ru-RU" dirty="0"/>
              <a:t> писав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54 роки (з 1792 р.)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. Самому </a:t>
            </a:r>
            <a:r>
              <a:rPr lang="ru-RU" dirty="0" err="1"/>
              <a:t>Лобачевському</a:t>
            </a:r>
            <a:r>
              <a:rPr lang="ru-RU" dirty="0"/>
              <a:t> Гаусс </a:t>
            </a:r>
            <a:r>
              <a:rPr lang="ru-RU" dirty="0" err="1"/>
              <a:t>власноручно</a:t>
            </a:r>
            <a:r>
              <a:rPr lang="ru-RU" dirty="0"/>
              <a:t> написав листа,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повідомив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членом-</a:t>
            </a:r>
            <a:r>
              <a:rPr lang="ru-RU" dirty="0" err="1"/>
              <a:t>кореспондентом</a:t>
            </a:r>
            <a:r>
              <a:rPr lang="ru-RU" dirty="0"/>
              <a:t> </a:t>
            </a:r>
            <a:r>
              <a:rPr lang="ru-RU" dirty="0" err="1"/>
              <a:t>Геттінгенського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Внесок</a:t>
            </a:r>
            <a:r>
              <a:rPr lang="ru-RU" b="1" dirty="0"/>
              <a:t> у </a:t>
            </a:r>
            <a:r>
              <a:rPr lang="ru-RU" b="1" dirty="0" err="1"/>
              <a:t>галузі</a:t>
            </a:r>
            <a:r>
              <a:rPr lang="ru-RU" b="1" dirty="0"/>
              <a:t> </a:t>
            </a:r>
            <a:r>
              <a:rPr lang="ru-RU" b="1" dirty="0" err="1"/>
              <a:t>геометрії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85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і в </a:t>
            </a:r>
            <a:r>
              <a:rPr lang="ru-RU" dirty="0" err="1"/>
              <a:t>галузі</a:t>
            </a:r>
            <a:r>
              <a:rPr lang="ru-RU" dirty="0"/>
              <a:t> </a:t>
            </a:r>
            <a:r>
              <a:rPr lang="ru-RU" dirty="0" err="1">
                <a:hlinkClick r:id="rId2" tooltip="Геодезія"/>
              </a:rPr>
              <a:t>геодезії</a:t>
            </a:r>
            <a:r>
              <a:rPr lang="ru-RU" dirty="0"/>
              <a:t>. У 1836 р. Гауссу </a:t>
            </a:r>
            <a:r>
              <a:rPr lang="ru-RU" dirty="0" err="1"/>
              <a:t>запропонували</a:t>
            </a:r>
            <a:r>
              <a:rPr lang="ru-RU" dirty="0"/>
              <a:t> провести </a:t>
            </a:r>
            <a:r>
              <a:rPr lang="ru-RU" dirty="0" err="1"/>
              <a:t>геодезичні</a:t>
            </a:r>
            <a:r>
              <a:rPr lang="ru-RU" dirty="0"/>
              <a:t> </a:t>
            </a:r>
            <a:r>
              <a:rPr lang="ru-RU" dirty="0" err="1">
                <a:hlinkClick r:id="rId3" tooltip="Вимірювання"/>
              </a:rPr>
              <a:t>вимірювання</a:t>
            </a:r>
            <a:r>
              <a:rPr lang="ru-RU" dirty="0"/>
              <a:t> 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Ганноверського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підготовчих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учений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розпочав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.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над </a:t>
            </a:r>
            <a:r>
              <a:rPr lang="ru-RU" dirty="0" err="1"/>
              <a:t>цим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виготовив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вимірювальний</a:t>
            </a:r>
            <a:r>
              <a:rPr lang="ru-RU" dirty="0"/>
              <a:t> </a:t>
            </a:r>
            <a:r>
              <a:rPr lang="ru-RU" dirty="0" err="1"/>
              <a:t>прилад</a:t>
            </a:r>
            <a:r>
              <a:rPr lang="ru-RU" dirty="0"/>
              <a:t> — </a:t>
            </a:r>
            <a:r>
              <a:rPr lang="ru-RU" dirty="0" err="1"/>
              <a:t>геліотроп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діяв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. Разом з </a:t>
            </a:r>
            <a:r>
              <a:rPr lang="ru-RU" dirty="0" err="1"/>
              <a:t>тим</a:t>
            </a:r>
            <a:r>
              <a:rPr lang="ru-RU" dirty="0"/>
              <a:t> практика </a:t>
            </a:r>
            <a:r>
              <a:rPr lang="ru-RU" dirty="0" err="1"/>
              <a:t>вимірювань</a:t>
            </a:r>
            <a:r>
              <a:rPr lang="ru-RU" dirty="0"/>
              <a:t> </a:t>
            </a:r>
            <a:r>
              <a:rPr lang="ru-RU" dirty="0" err="1"/>
              <a:t>спонукала</a:t>
            </a:r>
            <a:r>
              <a:rPr lang="ru-RU" dirty="0"/>
              <a:t> </a:t>
            </a:r>
            <a:r>
              <a:rPr lang="ru-RU" dirty="0" err="1"/>
              <a:t>Гауса</a:t>
            </a:r>
            <a:r>
              <a:rPr lang="ru-RU" dirty="0"/>
              <a:t> до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baseline="30000" dirty="0">
                <a:hlinkClick r:id="rId4"/>
              </a:rPr>
              <a:t>[11]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стали основою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геодезії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Внесок</a:t>
            </a:r>
            <a:r>
              <a:rPr lang="ru-RU" b="1" dirty="0"/>
              <a:t> у </a:t>
            </a:r>
            <a:r>
              <a:rPr lang="ru-RU" b="1" dirty="0" err="1"/>
              <a:t>галузі</a:t>
            </a:r>
            <a:r>
              <a:rPr lang="ru-RU" b="1" dirty="0"/>
              <a:t> </a:t>
            </a:r>
            <a:r>
              <a:rPr lang="ru-RU" b="1" dirty="0" err="1"/>
              <a:t>геодезії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1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Підготували: Мулик Ірина, Гончарук Дар</a:t>
            </a:r>
            <a:r>
              <a:rPr lang="en-US" dirty="0" smtClean="0"/>
              <a:t>`</a:t>
            </a:r>
            <a:r>
              <a:rPr lang="ru-RU" dirty="0" smtClean="0"/>
              <a:t>я. </a:t>
            </a:r>
          </a:p>
          <a:p>
            <a:r>
              <a:rPr lang="ru-RU" dirty="0" err="1" smtClean="0"/>
              <a:t>Група</a:t>
            </a:r>
            <a:r>
              <a:rPr lang="uk-UA" dirty="0" smtClean="0"/>
              <a:t>: МІ18Б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4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Уже в 2 роки </a:t>
            </a:r>
            <a:r>
              <a:rPr lang="ru-RU" dirty="0" err="1"/>
              <a:t>він</a:t>
            </a:r>
            <a:r>
              <a:rPr lang="ru-RU" dirty="0"/>
              <a:t> показав себе </a:t>
            </a:r>
            <a:r>
              <a:rPr lang="ru-RU" dirty="0" err="1"/>
              <a:t>вундеркіндом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навчився</a:t>
            </a:r>
            <a:r>
              <a:rPr lang="ru-RU" dirty="0"/>
              <a:t> </a:t>
            </a:r>
            <a:r>
              <a:rPr lang="ru-RU" dirty="0" err="1"/>
              <a:t>рахувати</a:t>
            </a:r>
            <a:r>
              <a:rPr lang="ru-RU" dirty="0"/>
              <a:t> і </a:t>
            </a:r>
            <a:r>
              <a:rPr lang="ru-RU" dirty="0" err="1"/>
              <a:t>писати</a:t>
            </a:r>
            <a:r>
              <a:rPr lang="ru-RU" dirty="0"/>
              <a:t>.</a:t>
            </a:r>
          </a:p>
          <a:p>
            <a:r>
              <a:rPr lang="ru-RU" dirty="0"/>
              <a:t>Гаусс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в </a:t>
            </a:r>
            <a:r>
              <a:rPr lang="ru-RU" dirty="0" err="1"/>
              <a:t>алгебрі</a:t>
            </a:r>
            <a:r>
              <a:rPr lang="ru-RU" dirty="0"/>
              <a:t>, </a:t>
            </a:r>
            <a:r>
              <a:rPr lang="ru-RU" dirty="0" err="1"/>
              <a:t>геометрії</a:t>
            </a:r>
            <a:r>
              <a:rPr lang="ru-RU" dirty="0"/>
              <a:t>, </a:t>
            </a:r>
            <a:r>
              <a:rPr lang="ru-RU" dirty="0" err="1"/>
              <a:t>фізиці</a:t>
            </a:r>
            <a:r>
              <a:rPr lang="ru-RU" dirty="0"/>
              <a:t>, </a:t>
            </a:r>
            <a:r>
              <a:rPr lang="ru-RU" dirty="0" err="1"/>
              <a:t>механіці</a:t>
            </a:r>
            <a:r>
              <a:rPr lang="ru-RU" dirty="0"/>
              <a:t>, </a:t>
            </a:r>
            <a:r>
              <a:rPr lang="ru-RU" dirty="0" err="1"/>
              <a:t>астрономії</a:t>
            </a:r>
            <a:r>
              <a:rPr lang="ru-RU" dirty="0"/>
              <a:t>, </a:t>
            </a:r>
            <a:r>
              <a:rPr lang="ru-RU" dirty="0" err="1"/>
              <a:t>геодезії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побудував</a:t>
            </a:r>
            <a:r>
              <a:rPr lang="ru-RU" dirty="0"/>
              <a:t> перший в </a:t>
            </a:r>
            <a:r>
              <a:rPr lang="ru-RU" dirty="0" err="1"/>
              <a:t>Німеччині</a:t>
            </a:r>
            <a:r>
              <a:rPr lang="ru-RU" dirty="0"/>
              <a:t> </a:t>
            </a:r>
            <a:r>
              <a:rPr lang="ru-RU" dirty="0" err="1"/>
              <a:t>електромагнітний</a:t>
            </a:r>
            <a:r>
              <a:rPr lang="ru-RU" dirty="0"/>
              <a:t> телеграф.</a:t>
            </a:r>
          </a:p>
          <a:p>
            <a:r>
              <a:rPr lang="ru-RU" dirty="0"/>
              <a:t>Гаусса </a:t>
            </a:r>
            <a:r>
              <a:rPr lang="ru-RU" dirty="0" err="1"/>
              <a:t>згодом</a:t>
            </a:r>
            <a:r>
              <a:rPr lang="ru-RU" dirty="0"/>
              <a:t> стали </a:t>
            </a:r>
            <a:r>
              <a:rPr lang="ru-RU" dirty="0" err="1"/>
              <a:t>називати</a:t>
            </a:r>
            <a:r>
              <a:rPr lang="ru-RU" dirty="0"/>
              <a:t> "королем </a:t>
            </a:r>
            <a:r>
              <a:rPr lang="ru-RU" dirty="0" err="1"/>
              <a:t>математиків</a:t>
            </a:r>
            <a:r>
              <a:rPr lang="ru-RU" dirty="0"/>
              <a:t>«</a:t>
            </a:r>
          </a:p>
          <a:p>
            <a:r>
              <a:rPr lang="ru-RU" dirty="0" err="1"/>
              <a:t>Він</a:t>
            </a:r>
            <a:r>
              <a:rPr lang="ru-RU" dirty="0"/>
              <a:t> знав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85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161186" cy="47385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Дім</a:t>
            </a:r>
            <a:r>
              <a:rPr lang="ru-RU" sz="2400" dirty="0"/>
              <a:t>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народився</a:t>
            </a:r>
            <a:r>
              <a:rPr lang="ru-RU" sz="2400" dirty="0"/>
              <a:t> Гаусс на </a:t>
            </a:r>
            <a:r>
              <a:rPr lang="ru-RU" sz="2400" dirty="0" err="1"/>
              <a:t>Вільгельмштрасе</a:t>
            </a:r>
            <a:r>
              <a:rPr lang="ru-RU" sz="2400" dirty="0"/>
              <a:t> 30,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зруйнований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II </a:t>
            </a:r>
            <a:r>
              <a:rPr lang="ru-RU" sz="2400" dirty="0" err="1"/>
              <a:t>світової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751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357" y="1719263"/>
            <a:ext cx="6774686" cy="4406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Підпис </a:t>
            </a:r>
            <a:r>
              <a:rPr lang="uk-UA" dirty="0" err="1" smtClean="0"/>
              <a:t>Гаусса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02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sz="2800" dirty="0" err="1"/>
              <a:t>Народився</a:t>
            </a:r>
            <a:r>
              <a:rPr lang="ru-RU" sz="2800" dirty="0"/>
              <a:t> в </a:t>
            </a:r>
            <a:r>
              <a:rPr lang="ru-RU" sz="2800" dirty="0" err="1"/>
              <a:t>Брауншвейгу</a:t>
            </a:r>
            <a:r>
              <a:rPr lang="ru-RU" sz="2800" dirty="0"/>
              <a:t> (</a:t>
            </a:r>
            <a:r>
              <a:rPr lang="en-US" sz="2800" dirty="0" err="1"/>
              <a:t>Braunschweig</a:t>
            </a:r>
            <a:r>
              <a:rPr lang="en-US" sz="2800" dirty="0"/>
              <a:t>), </a:t>
            </a:r>
            <a:r>
              <a:rPr lang="ru-RU" sz="2800" dirty="0"/>
              <a:t>в </a:t>
            </a:r>
            <a:r>
              <a:rPr lang="ru-RU" sz="2800" dirty="0" err="1"/>
              <a:t>сім'ї</a:t>
            </a:r>
            <a:r>
              <a:rPr lang="ru-RU" sz="2800" dirty="0"/>
              <a:t> селян.  </a:t>
            </a:r>
            <a:r>
              <a:rPr lang="ru-RU" sz="2800" dirty="0" err="1"/>
              <a:t>Геніальні</a:t>
            </a:r>
            <a:r>
              <a:rPr lang="ru-RU" sz="2800" dirty="0"/>
              <a:t> </a:t>
            </a:r>
            <a:r>
              <a:rPr lang="ru-RU" sz="2800" dirty="0" err="1"/>
              <a:t>здібності</a:t>
            </a:r>
            <a:r>
              <a:rPr lang="ru-RU" sz="2800" dirty="0"/>
              <a:t> в </a:t>
            </a:r>
            <a:r>
              <a:rPr lang="ru-RU" sz="2800" dirty="0" err="1"/>
              <a:t>математиці</a:t>
            </a:r>
            <a:r>
              <a:rPr lang="ru-RU" sz="2800" dirty="0"/>
              <a:t> проявив </a:t>
            </a:r>
            <a:r>
              <a:rPr lang="ru-RU" sz="2800" dirty="0" err="1"/>
              <a:t>вже</a:t>
            </a:r>
            <a:r>
              <a:rPr lang="ru-RU" sz="2800" dirty="0"/>
              <a:t> в </a:t>
            </a:r>
            <a:r>
              <a:rPr lang="ru-RU" sz="2800" dirty="0" err="1"/>
              <a:t>ранньому</a:t>
            </a:r>
            <a:r>
              <a:rPr lang="ru-RU" sz="2800" dirty="0"/>
              <a:t> </a:t>
            </a:r>
            <a:r>
              <a:rPr lang="ru-RU" sz="2800" dirty="0" err="1"/>
              <a:t>дитинстві</a:t>
            </a:r>
            <a:r>
              <a:rPr lang="ru-RU" sz="2800" dirty="0"/>
              <a:t>, і </a:t>
            </a:r>
            <a:r>
              <a:rPr lang="ru-RU" sz="2800" dirty="0" err="1"/>
              <a:t>вражений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дивним</a:t>
            </a:r>
            <a:r>
              <a:rPr lang="ru-RU" sz="2800" dirty="0"/>
              <a:t> талантом </a:t>
            </a:r>
            <a:r>
              <a:rPr lang="ru-RU" sz="2800" dirty="0" err="1"/>
              <a:t>вчитель</a:t>
            </a:r>
            <a:r>
              <a:rPr lang="ru-RU" sz="2800" dirty="0"/>
              <a:t> </a:t>
            </a:r>
            <a:r>
              <a:rPr lang="ru-RU" sz="2800" dirty="0" err="1"/>
              <a:t>початкової</a:t>
            </a:r>
            <a:r>
              <a:rPr lang="ru-RU" sz="2800" dirty="0"/>
              <a:t> </a:t>
            </a:r>
            <a:r>
              <a:rPr lang="ru-RU" sz="2800" dirty="0" err="1"/>
              <a:t>школи</a:t>
            </a:r>
            <a:r>
              <a:rPr lang="ru-RU" sz="2800" dirty="0"/>
              <a:t> </a:t>
            </a:r>
            <a:r>
              <a:rPr lang="ru-RU" sz="2800" dirty="0" err="1"/>
              <a:t>переконав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 Карла не </a:t>
            </a:r>
            <a:r>
              <a:rPr lang="ru-RU" sz="2800" dirty="0" err="1"/>
              <a:t>визначати</a:t>
            </a:r>
            <a:r>
              <a:rPr lang="ru-RU" sz="2800" dirty="0"/>
              <a:t> хлопчика в </a:t>
            </a:r>
            <a:r>
              <a:rPr lang="ru-RU" sz="2800" dirty="0" err="1"/>
              <a:t>ремісниче</a:t>
            </a:r>
            <a:r>
              <a:rPr lang="ru-RU" sz="2800" dirty="0"/>
              <a:t> училище, а </a:t>
            </a:r>
            <a:r>
              <a:rPr lang="ru-RU" sz="2800" dirty="0" err="1"/>
              <a:t>дати</a:t>
            </a:r>
            <a:r>
              <a:rPr lang="ru-RU" sz="2800" dirty="0"/>
              <a:t> </a:t>
            </a:r>
            <a:r>
              <a:rPr lang="ru-RU" sz="2800" dirty="0" err="1"/>
              <a:t>йому</a:t>
            </a:r>
            <a:r>
              <a:rPr lang="ru-RU" sz="2800" dirty="0"/>
              <a:t> </a:t>
            </a:r>
            <a:r>
              <a:rPr lang="ru-RU" sz="2800" dirty="0" err="1"/>
              <a:t>можливість</a:t>
            </a:r>
            <a:r>
              <a:rPr lang="ru-RU" sz="2800" dirty="0"/>
              <a:t> </a:t>
            </a:r>
            <a:r>
              <a:rPr lang="ru-RU" sz="2800" dirty="0" err="1"/>
              <a:t>продовжити</a:t>
            </a:r>
            <a:r>
              <a:rPr lang="ru-RU" sz="2800" dirty="0"/>
              <a:t> </a:t>
            </a:r>
            <a:r>
              <a:rPr lang="ru-RU" sz="2800" dirty="0" err="1"/>
              <a:t>освіту</a:t>
            </a:r>
            <a:r>
              <a:rPr lang="ru-RU" sz="2800" dirty="0"/>
              <a:t>.  У </a:t>
            </a:r>
            <a:r>
              <a:rPr lang="ru-RU" sz="2800" dirty="0" err="1"/>
              <a:t>віці</a:t>
            </a:r>
            <a:r>
              <a:rPr lang="ru-RU" sz="2800" dirty="0"/>
              <a:t> </a:t>
            </a:r>
            <a:r>
              <a:rPr lang="ru-RU" sz="2800" dirty="0" err="1"/>
              <a:t>чотирнадцяти</a:t>
            </a:r>
            <a:r>
              <a:rPr lang="ru-RU" sz="2800" dirty="0"/>
              <a:t> </a:t>
            </a:r>
            <a:r>
              <a:rPr lang="ru-RU" sz="2800" dirty="0" err="1"/>
              <a:t>років</a:t>
            </a:r>
            <a:r>
              <a:rPr lang="ru-RU" sz="2800" dirty="0"/>
              <a:t> Гаусс буквально потряс </a:t>
            </a:r>
            <a:r>
              <a:rPr lang="ru-RU" sz="2800" dirty="0" err="1"/>
              <a:t>своїми</a:t>
            </a:r>
            <a:r>
              <a:rPr lang="ru-RU" sz="2800" dirty="0"/>
              <a:t> великими </a:t>
            </a:r>
            <a:r>
              <a:rPr lang="ru-RU" sz="2800" dirty="0" err="1"/>
              <a:t>знаннями</a:t>
            </a:r>
            <a:r>
              <a:rPr lang="ru-RU" sz="2800" dirty="0"/>
              <a:t> графа </a:t>
            </a:r>
            <a:r>
              <a:rPr lang="ru-RU" sz="2800" dirty="0" err="1"/>
              <a:t>Брауншвейзького</a:t>
            </a:r>
            <a:r>
              <a:rPr lang="ru-RU" sz="2800" dirty="0"/>
              <a:t>, і той </a:t>
            </a:r>
            <a:r>
              <a:rPr lang="ru-RU" sz="2800" dirty="0" err="1"/>
              <a:t>виділив</a:t>
            </a:r>
            <a:r>
              <a:rPr lang="ru-RU" sz="2800" dirty="0"/>
              <a:t> </a:t>
            </a:r>
            <a:r>
              <a:rPr lang="ru-RU" sz="2800" dirty="0" err="1"/>
              <a:t>юнакові</a:t>
            </a:r>
            <a:r>
              <a:rPr lang="ru-RU" sz="2800" dirty="0"/>
              <a:t> </a:t>
            </a:r>
            <a:r>
              <a:rPr lang="ru-RU" sz="2800" dirty="0" err="1"/>
              <a:t>іменну</a:t>
            </a:r>
            <a:r>
              <a:rPr lang="ru-RU" sz="2800" dirty="0"/>
              <a:t> </a:t>
            </a:r>
            <a:r>
              <a:rPr lang="ru-RU" sz="2800" dirty="0" err="1"/>
              <a:t>стипендію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650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опублікував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фундаментальну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«Трактат про математику» (</a:t>
            </a:r>
            <a:r>
              <a:rPr lang="en-US" dirty="0" err="1"/>
              <a:t>Disquisitiones</a:t>
            </a:r>
            <a:r>
              <a:rPr lang="en-US" dirty="0"/>
              <a:t> </a:t>
            </a:r>
            <a:r>
              <a:rPr lang="en-US" dirty="0" err="1"/>
              <a:t>Mathematicae</a:t>
            </a:r>
            <a:r>
              <a:rPr lang="en-US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впливовому</a:t>
            </a:r>
            <a:r>
              <a:rPr lang="ru-RU" dirty="0"/>
              <a:t> покровителю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 err="1"/>
              <a:t>Мова</a:t>
            </a:r>
            <a:r>
              <a:rPr lang="ru-RU" dirty="0"/>
              <a:t> в </a:t>
            </a:r>
            <a:r>
              <a:rPr lang="ru-RU" dirty="0" err="1"/>
              <a:t>трактаті</a:t>
            </a:r>
            <a:r>
              <a:rPr lang="ru-RU" dirty="0"/>
              <a:t> </a:t>
            </a:r>
            <a:r>
              <a:rPr lang="ru-RU" dirty="0" err="1"/>
              <a:t>йшла</a:t>
            </a:r>
            <a:r>
              <a:rPr lang="ru-RU" dirty="0"/>
              <a:t> про </a:t>
            </a:r>
            <a:r>
              <a:rPr lang="ru-RU" dirty="0" err="1"/>
              <a:t>теорію</a:t>
            </a:r>
            <a:r>
              <a:rPr lang="ru-RU" dirty="0"/>
              <a:t> чисел - </a:t>
            </a:r>
            <a:r>
              <a:rPr lang="ru-RU" dirty="0" err="1"/>
              <a:t>розділі</a:t>
            </a:r>
            <a:r>
              <a:rPr lang="ru-RU" dirty="0"/>
              <a:t> математики,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натуральними</a:t>
            </a:r>
            <a:r>
              <a:rPr lang="ru-RU" dirty="0"/>
              <a:t> числами і </a:t>
            </a:r>
            <a:r>
              <a:rPr lang="ru-RU" dirty="0" err="1"/>
              <a:t>співвідношеннями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ними, такими як Велика теорема Ферма.  Занять математикою Гаусс не </a:t>
            </a:r>
            <a:r>
              <a:rPr lang="ru-RU" dirty="0" err="1"/>
              <a:t>залишав</a:t>
            </a:r>
            <a:r>
              <a:rPr lang="ru-RU" dirty="0"/>
              <a:t> і </a:t>
            </a:r>
            <a:r>
              <a:rPr lang="ru-RU" dirty="0" err="1"/>
              <a:t>згодом</a:t>
            </a:r>
            <a:r>
              <a:rPr lang="ru-RU" dirty="0"/>
              <a:t>, </a:t>
            </a:r>
            <a:r>
              <a:rPr lang="ru-RU" dirty="0" err="1"/>
              <a:t>сформулювавши</a:t>
            </a:r>
            <a:r>
              <a:rPr lang="ru-RU" dirty="0"/>
              <a:t> ряд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ймовірностей</a:t>
            </a:r>
            <a:r>
              <a:rPr lang="ru-RU" dirty="0"/>
              <a:t> і </a:t>
            </a:r>
            <a:r>
              <a:rPr lang="ru-RU" dirty="0" err="1"/>
              <a:t>математичної</a:t>
            </a:r>
            <a:r>
              <a:rPr lang="ru-RU" dirty="0"/>
              <a:t> статистики,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величин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яке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Гаусса.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7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0648"/>
            <a:ext cx="5544616" cy="6322233"/>
          </a:xfrm>
        </p:spPr>
      </p:pic>
    </p:spTree>
    <p:extLst>
      <p:ext uri="{BB962C8B-B14F-4D97-AF65-F5344CB8AC3E}">
        <p14:creationId xmlns:p14="http://schemas.microsoft.com/office/powerpoint/2010/main" val="2987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Праці</a:t>
            </a:r>
            <a:r>
              <a:rPr lang="ru-RU" dirty="0"/>
              <a:t> Гаусса </a:t>
            </a:r>
            <a:r>
              <a:rPr lang="ru-RU" dirty="0" err="1"/>
              <a:t>мали</a:t>
            </a:r>
            <a:r>
              <a:rPr lang="ru-RU" dirty="0"/>
              <a:t> великий </a:t>
            </a:r>
            <a:r>
              <a:rPr lang="ru-RU" dirty="0" err="1"/>
              <a:t>вплив</a:t>
            </a:r>
            <a:r>
              <a:rPr lang="ru-RU" dirty="0"/>
              <a:t> на весь </a:t>
            </a:r>
            <a:r>
              <a:rPr lang="ru-RU" dirty="0" err="1"/>
              <a:t>подальший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, </a:t>
            </a:r>
            <a:r>
              <a:rPr lang="ru-RU" dirty="0" err="1"/>
              <a:t>теорії</a:t>
            </a:r>
            <a:r>
              <a:rPr lang="ru-RU" dirty="0"/>
              <a:t> чисел, </a:t>
            </a:r>
            <a:r>
              <a:rPr lang="ru-RU" dirty="0" err="1"/>
              <a:t>диференціальної</a:t>
            </a:r>
            <a:r>
              <a:rPr lang="ru-RU" dirty="0"/>
              <a:t> </a:t>
            </a:r>
            <a:r>
              <a:rPr lang="ru-RU" dirty="0" err="1"/>
              <a:t>геометрії</a:t>
            </a:r>
            <a:r>
              <a:rPr lang="ru-RU" dirty="0"/>
              <a:t>, </a:t>
            </a:r>
            <a:r>
              <a:rPr lang="ru-RU" dirty="0" err="1"/>
              <a:t>класичної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електрики</a:t>
            </a:r>
            <a:r>
              <a:rPr lang="ru-RU" dirty="0"/>
              <a:t> і магнетизму, </a:t>
            </a:r>
            <a:r>
              <a:rPr lang="ru-RU" dirty="0" err="1"/>
              <a:t>геодезії</a:t>
            </a:r>
            <a:r>
              <a:rPr lang="ru-RU" dirty="0"/>
              <a:t>,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астрономії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математики Гаусс активно </a:t>
            </a:r>
            <a:r>
              <a:rPr lang="ru-RU" dirty="0" err="1"/>
              <a:t>сприяв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логічної</a:t>
            </a:r>
            <a:r>
              <a:rPr lang="ru-RU" dirty="0"/>
              <a:t> </a:t>
            </a:r>
            <a:r>
              <a:rPr lang="ru-RU" dirty="0" err="1"/>
              <a:t>чіткості</a:t>
            </a:r>
            <a:r>
              <a:rPr lang="ru-RU" dirty="0"/>
              <a:t> </a:t>
            </a:r>
            <a:r>
              <a:rPr lang="ru-RU" dirty="0" err="1"/>
              <a:t>доведень</a:t>
            </a:r>
            <a:r>
              <a:rPr lang="ru-RU" dirty="0"/>
              <a:t>. «</a:t>
            </a:r>
            <a:r>
              <a:rPr lang="ru-RU" dirty="0" err="1"/>
              <a:t>Арифметичні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» — перший великий </a:t>
            </a:r>
            <a:r>
              <a:rPr lang="ru-RU" dirty="0" err="1"/>
              <a:t>твір</a:t>
            </a:r>
            <a:r>
              <a:rPr lang="ru-RU" dirty="0"/>
              <a:t> Гаусса,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чисел і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алгебри</a:t>
            </a:r>
            <a:r>
              <a:rPr lang="ru-RU" dirty="0"/>
              <a:t>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Праці</a:t>
            </a:r>
            <a:r>
              <a:rPr lang="ru-RU" dirty="0"/>
              <a:t> Гаусса</a:t>
            </a:r>
          </a:p>
        </p:txBody>
      </p:sp>
    </p:spTree>
    <p:extLst>
      <p:ext uri="{BB962C8B-B14F-4D97-AF65-F5344CB8AC3E}">
        <p14:creationId xmlns:p14="http://schemas.microsoft.com/office/powerpoint/2010/main" val="222349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 </a:t>
            </a:r>
            <a:r>
              <a:rPr lang="ru-RU" dirty="0" smtClean="0">
                <a:hlinkClick r:id="rId2" tooltip="1807"/>
              </a:rPr>
              <a:t>1807</a:t>
            </a:r>
            <a:r>
              <a:rPr lang="ru-RU" dirty="0" smtClean="0"/>
              <a:t> р.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екстраординарного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й ординарного </a:t>
            </a:r>
            <a:r>
              <a:rPr lang="ru-RU" dirty="0" err="1" smtClean="0"/>
              <a:t>професора</a:t>
            </a:r>
            <a:r>
              <a:rPr lang="ru-RU" dirty="0" smtClean="0"/>
              <a:t> </a:t>
            </a:r>
            <a:r>
              <a:rPr lang="ru-RU" dirty="0" err="1" smtClean="0"/>
              <a:t>Геттінгенського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В той же час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призначено</a:t>
            </a:r>
            <a:r>
              <a:rPr lang="ru-RU" dirty="0" smtClean="0"/>
              <a:t> директором </a:t>
            </a:r>
            <a:r>
              <a:rPr lang="ru-RU" dirty="0" err="1" smtClean="0"/>
              <a:t>Геттінгенської</a:t>
            </a:r>
            <a:r>
              <a:rPr lang="ru-RU" dirty="0" smtClean="0"/>
              <a:t> </a:t>
            </a:r>
            <a:r>
              <a:rPr lang="ru-RU" dirty="0" err="1" smtClean="0"/>
              <a:t>обсерваторії</a:t>
            </a:r>
            <a:r>
              <a:rPr lang="ru-RU" dirty="0" smtClean="0"/>
              <a:t>.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 </a:t>
            </a:r>
            <a:r>
              <a:rPr lang="ru-RU" dirty="0" err="1" smtClean="0"/>
              <a:t>Гаус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 </a:t>
            </a:r>
            <a:r>
              <a:rPr lang="ru-RU" dirty="0" err="1" smtClean="0"/>
              <a:t>років</a:t>
            </a:r>
            <a:r>
              <a:rPr lang="ru-RU" dirty="0" smtClean="0"/>
              <a:t>. У </a:t>
            </a:r>
            <a:r>
              <a:rPr lang="ru-RU" dirty="0" smtClean="0">
                <a:hlinkClick r:id="rId3" tooltip="1801"/>
              </a:rPr>
              <a:t>1801</a:t>
            </a:r>
            <a:r>
              <a:rPr lang="ru-RU" dirty="0" smtClean="0"/>
              <a:t> р. </a:t>
            </a:r>
            <a:r>
              <a:rPr lang="ru-RU" dirty="0" err="1" smtClean="0"/>
              <a:t>італійський</a:t>
            </a:r>
            <a:r>
              <a:rPr lang="ru-RU" dirty="0" smtClean="0"/>
              <a:t> астроном </a:t>
            </a:r>
            <a:r>
              <a:rPr lang="ru-RU" dirty="0" smtClean="0">
                <a:hlinkClick r:id="rId4" tooltip="Джузеппе Піацці"/>
              </a:rPr>
              <a:t>Джузеппе </a:t>
            </a:r>
            <a:r>
              <a:rPr lang="ru-RU" dirty="0" err="1" smtClean="0">
                <a:hlinkClick r:id="rId4" tooltip="Джузеппе Піацці"/>
              </a:rPr>
              <a:t>Піацці</a:t>
            </a:r>
            <a:r>
              <a:rPr lang="ru-RU" dirty="0" smtClean="0"/>
              <a:t> 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орбітами</a:t>
            </a:r>
            <a:r>
              <a:rPr lang="ru-RU" dirty="0" smtClean="0"/>
              <a:t> </a:t>
            </a:r>
            <a:r>
              <a:rPr lang="ru-RU" dirty="0" smtClean="0">
                <a:hlinkClick r:id="rId5" tooltip="Марс (планета)"/>
              </a:rPr>
              <a:t>Марса</a:t>
            </a:r>
            <a:r>
              <a:rPr lang="ru-RU" dirty="0" smtClean="0"/>
              <a:t> і </a:t>
            </a:r>
            <a:r>
              <a:rPr lang="ru-RU" dirty="0" err="1" smtClean="0">
                <a:hlinkClick r:id="rId6" tooltip="Юпітер (планета)"/>
              </a:rPr>
              <a:t>Юпітера</a:t>
            </a:r>
            <a:r>
              <a:rPr lang="ru-RU" dirty="0" smtClean="0"/>
              <a:t> </a:t>
            </a:r>
            <a:r>
              <a:rPr lang="ru-RU" dirty="0" err="1" smtClean="0"/>
              <a:t>маленьку</a:t>
            </a:r>
            <a:r>
              <a:rPr lang="ru-RU" dirty="0" smtClean="0"/>
              <a:t> планету, яку </a:t>
            </a:r>
            <a:r>
              <a:rPr lang="ru-RU" dirty="0" err="1" smtClean="0"/>
              <a:t>він</a:t>
            </a:r>
            <a:r>
              <a:rPr lang="ru-RU" dirty="0" smtClean="0"/>
              <a:t> назвав </a:t>
            </a:r>
            <a:r>
              <a:rPr lang="ru-RU" dirty="0" smtClean="0">
                <a:hlinkClick r:id="rId7" tooltip="Церера (астероїд)"/>
              </a:rPr>
              <a:t>Церерою</a:t>
            </a:r>
            <a:r>
              <a:rPr lang="ru-RU" dirty="0" smtClean="0"/>
              <a:t>. </a:t>
            </a:r>
            <a:r>
              <a:rPr lang="ru-RU" dirty="0" err="1" smtClean="0"/>
              <a:t>Спостерігав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планету </a:t>
            </a:r>
            <a:r>
              <a:rPr lang="ru-RU" dirty="0" err="1" smtClean="0"/>
              <a:t>протягом</a:t>
            </a:r>
            <a:r>
              <a:rPr lang="ru-RU" dirty="0" smtClean="0"/>
              <a:t> 40 </a:t>
            </a:r>
            <a:r>
              <a:rPr lang="ru-RU" dirty="0" err="1" smtClean="0"/>
              <a:t>днів</a:t>
            </a:r>
            <a:r>
              <a:rPr lang="ru-RU" dirty="0" smtClean="0"/>
              <a:t>, але Церера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наближалася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 і </a:t>
            </a:r>
            <a:r>
              <a:rPr lang="ru-RU" dirty="0" err="1" smtClean="0"/>
              <a:t>зникла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променях</a:t>
            </a:r>
            <a:r>
              <a:rPr lang="ru-RU" dirty="0" smtClean="0"/>
              <a:t>.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Піацці</a:t>
            </a:r>
            <a:r>
              <a:rPr lang="ru-RU" dirty="0" smtClean="0"/>
              <a:t> </a:t>
            </a:r>
            <a:r>
              <a:rPr lang="ru-RU" dirty="0" err="1" smtClean="0"/>
              <a:t>відшукати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виявилися</a:t>
            </a:r>
            <a:r>
              <a:rPr lang="ru-RU" dirty="0" smtClean="0"/>
              <a:t> </a:t>
            </a:r>
            <a:r>
              <a:rPr lang="ru-RU" dirty="0" err="1" smtClean="0"/>
              <a:t>марними</a:t>
            </a:r>
            <a:r>
              <a:rPr lang="ru-RU" dirty="0" smtClean="0"/>
              <a:t>. Гаусс </a:t>
            </a:r>
            <a:r>
              <a:rPr lang="ru-RU" dirty="0" err="1" smtClean="0"/>
              <a:t>зацікавився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 і, </a:t>
            </a:r>
            <a:r>
              <a:rPr lang="ru-RU" dirty="0" err="1" smtClean="0"/>
              <a:t>вивчивши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</a:t>
            </a:r>
            <a:r>
              <a:rPr lang="ru-RU" dirty="0" err="1" smtClean="0"/>
              <a:t>Піацці</a:t>
            </a:r>
            <a:r>
              <a:rPr lang="ru-RU" dirty="0" smtClean="0"/>
              <a:t>, установив,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Церери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треба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розв'язати</a:t>
            </a:r>
            <a:r>
              <a:rPr lang="ru-RU" dirty="0" smtClean="0"/>
              <a:t> </a:t>
            </a:r>
            <a:r>
              <a:rPr lang="ru-RU" dirty="0" err="1" smtClean="0"/>
              <a:t>рівняння</a:t>
            </a:r>
            <a:r>
              <a:rPr lang="ru-RU" dirty="0" smtClean="0"/>
              <a:t> 8-го </a:t>
            </a:r>
            <a:r>
              <a:rPr lang="ru-RU" dirty="0" err="1" smtClean="0"/>
              <a:t>степеня</a:t>
            </a:r>
            <a:r>
              <a:rPr lang="ru-RU" dirty="0" smtClean="0"/>
              <a:t>, з </a:t>
            </a:r>
            <a:r>
              <a:rPr lang="ru-RU" dirty="0" err="1" smtClean="0"/>
              <a:t>чим</a:t>
            </a:r>
            <a:r>
              <a:rPr lang="ru-RU" dirty="0" smtClean="0"/>
              <a:t> Гаусс </a:t>
            </a:r>
            <a:r>
              <a:rPr lang="ru-RU" dirty="0" err="1" smtClean="0"/>
              <a:t>блискуче</a:t>
            </a:r>
            <a:r>
              <a:rPr lang="ru-RU" dirty="0" smtClean="0"/>
              <a:t> </a:t>
            </a:r>
            <a:r>
              <a:rPr lang="ru-RU" dirty="0" err="1" smtClean="0"/>
              <a:t>впорався</a:t>
            </a:r>
            <a:r>
              <a:rPr lang="ru-RU" dirty="0" smtClean="0"/>
              <a:t>: </a:t>
            </a:r>
            <a:r>
              <a:rPr lang="ru-RU" dirty="0" err="1" smtClean="0"/>
              <a:t>орбіта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обчислена</a:t>
            </a:r>
            <a:r>
              <a:rPr lang="ru-RU" dirty="0" smtClean="0"/>
              <a:t> і сама Церера </a:t>
            </a:r>
            <a:r>
              <a:rPr lang="ru-RU" dirty="0" err="1" smtClean="0"/>
              <a:t>знайдена</a:t>
            </a:r>
            <a:r>
              <a:rPr lang="ru-RU" dirty="0" smtClean="0"/>
              <a:t>. Таким самим способом Гаусс </a:t>
            </a:r>
            <a:r>
              <a:rPr lang="ru-RU" dirty="0" err="1" smtClean="0"/>
              <a:t>обчислив</a:t>
            </a:r>
            <a:r>
              <a:rPr lang="ru-RU" dirty="0" smtClean="0"/>
              <a:t> </a:t>
            </a:r>
            <a:r>
              <a:rPr lang="ru-RU" dirty="0" err="1" smtClean="0"/>
              <a:t>орбіту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 — </a:t>
            </a:r>
            <a:r>
              <a:rPr lang="ru-RU" dirty="0" err="1" smtClean="0">
                <a:hlinkClick r:id="rId8" tooltip="Паллада"/>
              </a:rPr>
              <a:t>Паллади</a:t>
            </a:r>
            <a:r>
              <a:rPr lang="ru-RU" dirty="0" smtClean="0"/>
              <a:t>. У </a:t>
            </a:r>
            <a:r>
              <a:rPr lang="ru-RU" dirty="0" smtClean="0">
                <a:hlinkClick r:id="rId9" tooltip="1810"/>
              </a:rPr>
              <a:t>1810</a:t>
            </a:r>
            <a:r>
              <a:rPr lang="ru-RU" dirty="0" smtClean="0"/>
              <a:t> р.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астрономічний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за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про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Паллади</a:t>
            </a:r>
            <a:r>
              <a:rPr lang="ru-RU" dirty="0" smtClean="0"/>
              <a:t> присудив </a:t>
            </a:r>
            <a:r>
              <a:rPr lang="ru-RU" dirty="0" err="1" smtClean="0"/>
              <a:t>йому</a:t>
            </a:r>
            <a:r>
              <a:rPr lang="ru-RU" dirty="0" smtClean="0"/>
              <a:t> золоту медаль.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учений написав і свою </a:t>
            </a:r>
            <a:r>
              <a:rPr lang="ru-RU" dirty="0" err="1" smtClean="0"/>
              <a:t>фундаментальну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«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небесних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по </a:t>
            </a:r>
            <a:r>
              <a:rPr lang="ru-RU" dirty="0" err="1" smtClean="0"/>
              <a:t>конічних</a:t>
            </a:r>
            <a:r>
              <a:rPr lang="ru-RU" dirty="0" smtClean="0"/>
              <a:t> </a:t>
            </a:r>
            <a:r>
              <a:rPr lang="ru-RU" dirty="0" err="1" smtClean="0"/>
              <a:t>перерізах</a:t>
            </a:r>
            <a:r>
              <a:rPr lang="ru-RU" dirty="0" smtClean="0"/>
              <a:t>» (</a:t>
            </a:r>
            <a:r>
              <a:rPr lang="ru-RU" dirty="0" smtClean="0">
                <a:hlinkClick r:id="rId10" tooltip="1809"/>
              </a:rPr>
              <a:t>1809</a:t>
            </a:r>
            <a:r>
              <a:rPr lang="ru-RU" dirty="0" smtClean="0"/>
              <a:t> 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Внесок</a:t>
            </a:r>
            <a:r>
              <a:rPr lang="ru-RU" b="1" dirty="0"/>
              <a:t> у </a:t>
            </a:r>
            <a:r>
              <a:rPr lang="ru-RU" b="1" dirty="0" err="1"/>
              <a:t>галузі</a:t>
            </a:r>
            <a:r>
              <a:rPr lang="ru-RU" b="1" dirty="0"/>
              <a:t> </a:t>
            </a:r>
            <a:r>
              <a:rPr lang="ru-RU" b="1" dirty="0" err="1"/>
              <a:t>астрономії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379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</TotalTime>
  <Words>306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Franklin Gothic Medium</vt:lpstr>
      <vt:lpstr>Wingdings</vt:lpstr>
      <vt:lpstr>Wingdings 2</vt:lpstr>
      <vt:lpstr>Сетка</vt:lpstr>
      <vt:lpstr>       Карл Фрідріх Гаусс  </vt:lpstr>
      <vt:lpstr>Цікаві факти</vt:lpstr>
      <vt:lpstr>Дім у якому народився Гаусс на Вільгельмштрасе 30, був зруйнований під час II світової війни</vt:lpstr>
      <vt:lpstr>Підпис Гаусса</vt:lpstr>
      <vt:lpstr>Презентация PowerPoint</vt:lpstr>
      <vt:lpstr>Презентация PowerPoint</vt:lpstr>
      <vt:lpstr>Презентация PowerPoint</vt:lpstr>
      <vt:lpstr>Праці Гаусса</vt:lpstr>
      <vt:lpstr>Внесок у галузі астрономії </vt:lpstr>
      <vt:lpstr>Внесок у галузі геометрії </vt:lpstr>
      <vt:lpstr>Внесок у галузі геодезії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 Фрідріх Гаусс</dc:title>
  <dc:creator>Ира Пархета</dc:creator>
  <cp:lastModifiedBy>1</cp:lastModifiedBy>
  <cp:revision>4</cp:revision>
  <dcterms:created xsi:type="dcterms:W3CDTF">2021-04-06T05:30:07Z</dcterms:created>
  <dcterms:modified xsi:type="dcterms:W3CDTF">2021-04-21T04:26:20Z</dcterms:modified>
</cp:coreProperties>
</file>