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E7"/>
    <a:srgbClr val="E7B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1184A-135B-456A-B68A-37639347CEC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FBAE-83BA-48D8-9CF1-02246B68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8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CFBAE-83BA-48D8-9CF1-02246B6878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557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7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5465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7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7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73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13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537D51D-72B2-4C77-8CA4-8A06085481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74DC88-17B8-4E20-B77C-66155BFBC2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62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929" y="1858053"/>
            <a:ext cx="6847872" cy="2098226"/>
          </a:xfrm>
        </p:spPr>
        <p:txBody>
          <a:bodyPr/>
          <a:lstStyle/>
          <a:p>
            <a:r>
              <a:rPr lang="uk-UA" sz="16600" b="1" i="1" dirty="0" smtClean="0">
                <a:solidFill>
                  <a:srgbClr val="FF0000"/>
                </a:solidFill>
              </a:rPr>
              <a:t>ЧИСЛО</a:t>
            </a:r>
            <a:endParaRPr lang="ru-RU" sz="1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906" y="4946879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b="1" dirty="0" smtClean="0"/>
              <a:t>Підготували студентки </a:t>
            </a:r>
          </a:p>
          <a:p>
            <a:pPr algn="r"/>
            <a:r>
              <a:rPr lang="uk-UA" b="1" dirty="0" smtClean="0"/>
              <a:t>3 курсу групи МІ18Б</a:t>
            </a:r>
            <a:br>
              <a:rPr lang="uk-UA" b="1" dirty="0" smtClean="0"/>
            </a:br>
            <a:r>
              <a:rPr lang="uk-UA" b="1" dirty="0" err="1" smtClean="0"/>
              <a:t>П’ятигора</a:t>
            </a:r>
            <a:r>
              <a:rPr lang="uk-UA" b="1" dirty="0" smtClean="0"/>
              <a:t> М., </a:t>
            </a:r>
            <a:r>
              <a:rPr lang="uk-UA" b="1" dirty="0" err="1" smtClean="0"/>
              <a:t>Нікіфоренко</a:t>
            </a:r>
            <a:r>
              <a:rPr lang="uk-UA" b="1" dirty="0" smtClean="0"/>
              <a:t> Д.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-889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i="1" dirty="0"/>
              <a:t>Міжнародний </a:t>
            </a:r>
            <a:r>
              <a:rPr lang="uk-UA" sz="6000" b="1" i="1" dirty="0" smtClean="0"/>
              <a:t>День </a:t>
            </a:r>
            <a:r>
              <a:rPr lang="uk-UA" sz="6000" b="1" i="1" dirty="0"/>
              <a:t>числа </a:t>
            </a:r>
            <a:r>
              <a:rPr lang="uk-UA" sz="6000" b="1" i="1" dirty="0" smtClean="0"/>
              <a:t>Пі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778500" cy="43815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14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березня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світі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щорічно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відзначається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одне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з самих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незвичайних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свят -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Міжнародний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день числа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». </a:t>
            </a:r>
          </a:p>
          <a:p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Вперше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День числа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відзначили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 1988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році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науково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-популярному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музеї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Експлораторіум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 Сан-Франциско. Придумав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це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свято роком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раніше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фізик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Ларрі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Шоу. Дату 14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березня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він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вибрав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випадково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адже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загальновідомому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числі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цифри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вказують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на 3 (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третій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місяць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році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), і 14 число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березня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Фізик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зробив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все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можливе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щоб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святкові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події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 честь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цього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числа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були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настільки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ж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яскравими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значущими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як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інші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свята.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591" y="1607096"/>
            <a:ext cx="4067944" cy="203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3808487"/>
            <a:ext cx="3864527" cy="25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52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Традиції на </a:t>
            </a:r>
            <a:r>
              <a:rPr lang="uk-UA" sz="6000" b="1" i="1" dirty="0"/>
              <a:t>Д</a:t>
            </a:r>
            <a:r>
              <a:rPr lang="uk-UA" sz="6000" b="1" i="1" dirty="0" smtClean="0"/>
              <a:t>ень числа Пі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дня </a:t>
            </a:r>
            <a:r>
              <a:rPr lang="ru-RU" dirty="0" err="1"/>
              <a:t>випікаються</a:t>
            </a:r>
            <a:r>
              <a:rPr lang="ru-RU" dirty="0"/>
              <a:t> </a:t>
            </a:r>
            <a:r>
              <a:rPr lang="ru-RU" dirty="0" err="1"/>
              <a:t>торти</a:t>
            </a:r>
            <a:r>
              <a:rPr lang="ru-RU" dirty="0"/>
              <a:t> </a:t>
            </a:r>
            <a:r>
              <a:rPr lang="ru-RU" dirty="0" err="1"/>
              <a:t>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пироги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кондитерські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конкурси</a:t>
            </a:r>
            <a:r>
              <a:rPr lang="ru-RU" dirty="0"/>
              <a:t> на </a:t>
            </a:r>
            <a:r>
              <a:rPr lang="ru-RU" dirty="0" err="1"/>
              <a:t>ідеальне</a:t>
            </a:r>
            <a:r>
              <a:rPr lang="ru-RU" dirty="0"/>
              <a:t> </a:t>
            </a:r>
            <a:r>
              <a:rPr lang="ru-RU" dirty="0" err="1"/>
              <a:t>кругле</a:t>
            </a:r>
            <a:r>
              <a:rPr lang="ru-RU" dirty="0"/>
              <a:t> </a:t>
            </a:r>
            <a:r>
              <a:rPr lang="ru-RU" dirty="0" err="1"/>
              <a:t>творіння</a:t>
            </a:r>
            <a:r>
              <a:rPr lang="ru-RU" dirty="0"/>
              <a:t>.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конкурсі</a:t>
            </a:r>
            <a:r>
              <a:rPr lang="ru-RU" dirty="0"/>
              <a:t> є </a:t>
            </a:r>
            <a:r>
              <a:rPr lang="ru-RU" dirty="0" err="1"/>
              <a:t>розміщення</a:t>
            </a:r>
            <a:r>
              <a:rPr lang="ru-RU" dirty="0"/>
              <a:t> числа «</a:t>
            </a:r>
            <a:r>
              <a:rPr lang="ru-RU" dirty="0" err="1"/>
              <a:t>Пі</a:t>
            </a:r>
            <a:r>
              <a:rPr lang="ru-RU" dirty="0"/>
              <a:t>»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шедевра.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шану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свято </a:t>
            </a:r>
            <a:r>
              <a:rPr lang="ru-RU" dirty="0" err="1"/>
              <a:t>має</a:t>
            </a:r>
            <a:r>
              <a:rPr lang="ru-RU" dirty="0"/>
              <a:t> у </a:t>
            </a:r>
            <a:r>
              <a:rPr lang="ru-RU" dirty="0" err="1"/>
              <a:t>математиків</a:t>
            </a:r>
            <a:r>
              <a:rPr lang="ru-RU" dirty="0"/>
              <a:t> і </a:t>
            </a:r>
            <a:r>
              <a:rPr lang="ru-RU" dirty="0" err="1"/>
              <a:t>фізиків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день вони </a:t>
            </a:r>
            <a:r>
              <a:rPr lang="ru-RU" dirty="0" err="1"/>
              <a:t>збираються</a:t>
            </a:r>
            <a:r>
              <a:rPr lang="ru-RU" dirty="0"/>
              <a:t> за </a:t>
            </a:r>
            <a:r>
              <a:rPr lang="ru-RU" dirty="0" err="1"/>
              <a:t>круглими</a:t>
            </a:r>
            <a:r>
              <a:rPr lang="ru-RU" dirty="0"/>
              <a:t> столами та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відносність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незвичайного</a:t>
            </a:r>
            <a:r>
              <a:rPr lang="ru-RU" dirty="0"/>
              <a:t> числа.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36" y="4173579"/>
            <a:ext cx="3302732" cy="220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55" y="4076700"/>
            <a:ext cx="3168352" cy="237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21" y="4042589"/>
            <a:ext cx="2647181" cy="2647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55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Пам’ятники числу Пі</a:t>
            </a:r>
            <a:endParaRPr lang="ru-RU" sz="5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40" y="1690578"/>
            <a:ext cx="4026706" cy="30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02" y="2851654"/>
            <a:ext cx="3565694" cy="285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658" y="1676078"/>
            <a:ext cx="4037434" cy="30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49573" y="4704154"/>
            <a:ext cx="280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Пам</a:t>
            </a:r>
            <a:r>
              <a:rPr lang="en-US" dirty="0">
                <a:solidFill>
                  <a:srgbClr val="002060"/>
                </a:solidFill>
              </a:rPr>
              <a:t>’</a:t>
            </a:r>
            <a:r>
              <a:rPr lang="uk-UA" dirty="0" err="1">
                <a:solidFill>
                  <a:srgbClr val="002060"/>
                </a:solidFill>
              </a:rPr>
              <a:t>ятник</a:t>
            </a:r>
            <a:r>
              <a:rPr lang="uk-UA" dirty="0">
                <a:solidFill>
                  <a:srgbClr val="002060"/>
                </a:solidFill>
              </a:rPr>
              <a:t> біля споруди Музею мистецтв у </a:t>
            </a:r>
            <a:r>
              <a:rPr lang="uk-UA" dirty="0" err="1">
                <a:solidFill>
                  <a:srgbClr val="002060"/>
                </a:solidFill>
              </a:rPr>
              <a:t>Сіетлі</a:t>
            </a:r>
            <a:r>
              <a:rPr lang="uk-UA" dirty="0">
                <a:solidFill>
                  <a:srgbClr val="002060"/>
                </a:solidFill>
              </a:rPr>
              <a:t> (США)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446" y="590448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 м. Волгоград (Росія)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0955" y="4981153"/>
            <a:ext cx="3193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південному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узбережжі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Криму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поблизу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селища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Кацивелі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6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6870700" cy="6870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13" y="12700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Загальні відомості про число </a:t>
            </a:r>
            <a:r>
              <a:rPr lang="uk-UA" sz="5400" b="1" i="1" dirty="0">
                <a:solidFill>
                  <a:srgbClr val="FF0000"/>
                </a:solidFill>
              </a:rPr>
              <a:t>π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82800"/>
            <a:ext cx="6794500" cy="44323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Число пі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– математична константа, що визначається в Евклідовій геометрії як відношення довжини кола l до його діаметра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d (або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як площа одиничного радіуса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.)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Число </a:t>
            </a:r>
            <a:r>
              <a:rPr lang="uk-UA" dirty="0" smtClean="0">
                <a:solidFill>
                  <a:srgbClr val="FF0000"/>
                </a:solidFill>
              </a:rPr>
              <a:t>пі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виникло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в геометрії як відношення довжини кола до довжини його діаметра, проте воно з'являється і в інших областях математики. Вперше позначенням цього числа грецькою літерою </a:t>
            </a:r>
            <a:r>
              <a:rPr lang="uk-UA" dirty="0">
                <a:solidFill>
                  <a:srgbClr val="FF0000"/>
                </a:solidFill>
              </a:rPr>
              <a:t>π 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скористався британський (валлійський) математик</a:t>
            </a:r>
            <a:r>
              <a:rPr lang="uk-UA" b="1" i="1" dirty="0">
                <a:solidFill>
                  <a:schemeClr val="bg2">
                    <a:lumMod val="10000"/>
                  </a:schemeClr>
                </a:solidFill>
              </a:rPr>
              <a:t> Вільям Джонс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(1706), а загальноприйнятим воно стало після робіт </a:t>
            </a:r>
            <a:r>
              <a:rPr lang="uk-UA" b="1" i="1" dirty="0">
                <a:solidFill>
                  <a:schemeClr val="bg2">
                    <a:lumMod val="10000"/>
                  </a:schemeClr>
                </a:solidFill>
              </a:rPr>
              <a:t>Леонарда Ейлера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 (1737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Це позначення походить від початкової букви грецьких слів </a:t>
            </a:r>
            <a:r>
              <a:rPr lang="uk-UA" i="1" dirty="0">
                <a:solidFill>
                  <a:schemeClr val="bg2">
                    <a:lumMod val="10000"/>
                  </a:schemeClr>
                </a:solidFill>
              </a:rPr>
              <a:t>π</a:t>
            </a:r>
            <a:r>
              <a:rPr lang="uk-UA" i="1" dirty="0" err="1">
                <a:solidFill>
                  <a:schemeClr val="bg2">
                    <a:lumMod val="10000"/>
                  </a:schemeClr>
                </a:solidFill>
              </a:rPr>
              <a:t>εριφέρει</a:t>
            </a:r>
            <a:r>
              <a:rPr lang="uk-UA" i="1" dirty="0">
                <a:solidFill>
                  <a:schemeClr val="bg2">
                    <a:lumMod val="10000"/>
                  </a:schemeClr>
                </a:solidFill>
              </a:rPr>
              <a:t>α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 — оточення, периферія та </a:t>
            </a:r>
            <a:r>
              <a:rPr lang="uk-UA" i="1" dirty="0">
                <a:solidFill>
                  <a:schemeClr val="bg2">
                    <a:lumMod val="10000"/>
                  </a:schemeClr>
                </a:solidFill>
              </a:rPr>
              <a:t>περίμετρος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 — периметр.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26" y="2914620"/>
            <a:ext cx="2243174" cy="17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2013292"/>
            <a:ext cx="6388100" cy="28194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FF0000"/>
                </a:solidFill>
              </a:rPr>
              <a:t>Найвідоміші</a:t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> </a:t>
            </a:r>
            <a:r>
              <a:rPr lang="uk-UA" sz="6000" b="1" i="1" dirty="0">
                <a:solidFill>
                  <a:srgbClr val="FF0000"/>
                </a:solidFill>
              </a:rPr>
              <a:t>формули з </a:t>
            </a:r>
            <a:r>
              <a:rPr lang="uk-UA" sz="6000" b="1" i="1" dirty="0" smtClean="0">
                <a:solidFill>
                  <a:srgbClr val="FF0000"/>
                </a:solidFill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>числом </a:t>
            </a:r>
            <a:r>
              <a:rPr lang="uk-UA" sz="6000" b="1" i="1" dirty="0">
                <a:solidFill>
                  <a:srgbClr val="FF0000"/>
                </a:solidFill>
              </a:rPr>
              <a:t>пі: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38" y="-12016"/>
            <a:ext cx="5187562" cy="6870016"/>
          </a:xfrm>
        </p:spPr>
      </p:pic>
    </p:spTree>
    <p:extLst>
      <p:ext uri="{BB962C8B-B14F-4D97-AF65-F5344CB8AC3E}">
        <p14:creationId xmlns:p14="http://schemas.microsoft.com/office/powerpoint/2010/main" val="136654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/>
              <a:t>Історія </a:t>
            </a:r>
            <a:r>
              <a:rPr lang="uk-UA" sz="5400" b="1" i="1" dirty="0" smtClean="0"/>
              <a:t>розрахунків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7186" y="2430763"/>
            <a:ext cx="4910027" cy="3225800"/>
          </a:xfrm>
        </p:spPr>
        <p:txBody>
          <a:bodyPr>
            <a:normAutofit lnSpcReduction="10000"/>
          </a:bodyPr>
          <a:lstStyle/>
          <a:p>
            <a:r>
              <a:rPr lang="uk-UA" sz="2800" dirty="0"/>
              <a:t>Найперші відомі записані свідчення наближень числа  датуються близько 1900 року </a:t>
            </a:r>
            <a:r>
              <a:rPr lang="uk-UA" sz="2800" dirty="0" err="1"/>
              <a:t>д.н</a:t>
            </a:r>
            <a:r>
              <a:rPr lang="uk-UA" sz="2800" dirty="0"/>
              <a:t>. е.; це 256/81 ≈ 3.160 (Єгипет) і 25/8 = 3.125 (Вавилон), обидва в межах 1 відсотка від дійсного значення.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9340">
            <a:off x="8480046" y="3161113"/>
            <a:ext cx="3466560" cy="2103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0955">
            <a:off x="970927" y="3456066"/>
            <a:ext cx="2775833" cy="2031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036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308600" cy="358140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OpenSans"/>
              </a:rPr>
              <a:t>Фахівці</a:t>
            </a:r>
            <a:r>
              <a:rPr lang="ru-RU" sz="2800" dirty="0">
                <a:latin typeface="OpenSans"/>
              </a:rPr>
              <a:t> </a:t>
            </a:r>
            <a:r>
              <a:rPr lang="ru-RU" sz="2800" dirty="0" err="1">
                <a:latin typeface="OpenSans"/>
              </a:rPr>
              <a:t>вважають</a:t>
            </a:r>
            <a:r>
              <a:rPr lang="ru-RU" sz="2800" dirty="0">
                <a:latin typeface="OpenSans"/>
              </a:rPr>
              <a:t>, </a:t>
            </a:r>
            <a:r>
              <a:rPr lang="ru-RU" sz="2800" dirty="0" err="1">
                <a:latin typeface="OpenSans"/>
              </a:rPr>
              <a:t>що</a:t>
            </a:r>
            <a:r>
              <a:rPr lang="ru-RU" sz="2800" dirty="0">
                <a:latin typeface="OpenSans"/>
              </a:rPr>
              <a:t> число </a:t>
            </a:r>
            <a:r>
              <a:rPr lang="ru-RU" sz="2800" dirty="0" err="1">
                <a:latin typeface="OpenSans"/>
              </a:rPr>
              <a:t>Пі</a:t>
            </a:r>
            <a:r>
              <a:rPr lang="ru-RU" sz="2800" dirty="0">
                <a:latin typeface="OpenSans"/>
              </a:rPr>
              <a:t> </a:t>
            </a:r>
            <a:r>
              <a:rPr lang="ru-RU" sz="2800" dirty="0" err="1">
                <a:latin typeface="OpenSans"/>
              </a:rPr>
              <a:t>використовували</a:t>
            </a:r>
            <a:r>
              <a:rPr lang="ru-RU" sz="2800" dirty="0">
                <a:latin typeface="OpenSans"/>
              </a:rPr>
              <a:t> при </a:t>
            </a:r>
            <a:r>
              <a:rPr lang="ru-RU" sz="2800" dirty="0" err="1">
                <a:latin typeface="OpenSans"/>
              </a:rPr>
              <a:t>будівництві</a:t>
            </a:r>
            <a:r>
              <a:rPr lang="ru-RU" sz="2800" dirty="0">
                <a:latin typeface="OpenSans"/>
              </a:rPr>
              <a:t> </a:t>
            </a:r>
            <a:r>
              <a:rPr lang="ru-RU" sz="2800" dirty="0" err="1">
                <a:latin typeface="OpenSansBold"/>
              </a:rPr>
              <a:t>Вавилонської</a:t>
            </a:r>
            <a:r>
              <a:rPr lang="ru-RU" sz="2800" dirty="0">
                <a:latin typeface="OpenSansBold"/>
              </a:rPr>
              <a:t> </a:t>
            </a:r>
            <a:r>
              <a:rPr lang="ru-RU" sz="2800" dirty="0" err="1">
                <a:latin typeface="OpenSansBold"/>
              </a:rPr>
              <a:t>вежі</a:t>
            </a:r>
            <a:r>
              <a:rPr lang="ru-RU" sz="2800" dirty="0">
                <a:latin typeface="OpenSans"/>
              </a:rPr>
              <a:t>. І причиною </a:t>
            </a:r>
            <a:r>
              <a:rPr lang="ru-RU" sz="2800" dirty="0" err="1">
                <a:latin typeface="OpenSans"/>
              </a:rPr>
              <a:t>її</a:t>
            </a:r>
            <a:r>
              <a:rPr lang="ru-RU" sz="2800" dirty="0">
                <a:latin typeface="OpenSans"/>
              </a:rPr>
              <a:t> </a:t>
            </a:r>
            <a:r>
              <a:rPr lang="ru-RU" sz="2800" dirty="0" err="1">
                <a:latin typeface="OpenSans"/>
              </a:rPr>
              <a:t>обвалення</a:t>
            </a:r>
            <a:r>
              <a:rPr lang="ru-RU" sz="2800" dirty="0">
                <a:latin typeface="OpenSans"/>
              </a:rPr>
              <a:t> став не </a:t>
            </a:r>
            <a:r>
              <a:rPr lang="ru-RU" sz="2800" dirty="0" err="1">
                <a:latin typeface="OpenSans"/>
              </a:rPr>
              <a:t>гнів</a:t>
            </a:r>
            <a:r>
              <a:rPr lang="ru-RU" sz="2800" dirty="0">
                <a:latin typeface="OpenSans"/>
              </a:rPr>
              <a:t> божий, а </a:t>
            </a:r>
            <a:r>
              <a:rPr lang="ru-RU" sz="2800" dirty="0" err="1">
                <a:latin typeface="OpenSans"/>
              </a:rPr>
              <a:t>саме</a:t>
            </a:r>
            <a:r>
              <a:rPr lang="ru-RU" sz="2800" dirty="0">
                <a:latin typeface="OpenSans"/>
              </a:rPr>
              <a:t> </a:t>
            </a:r>
            <a:r>
              <a:rPr lang="ru-RU" sz="2800" dirty="0" err="1">
                <a:latin typeface="OpenSans"/>
              </a:rPr>
              <a:t>неправильні</a:t>
            </a:r>
            <a:r>
              <a:rPr lang="ru-RU" sz="2800" dirty="0">
                <a:latin typeface="OpenSans"/>
              </a:rPr>
              <a:t> </a:t>
            </a:r>
            <a:r>
              <a:rPr lang="ru-RU" sz="2800" dirty="0" err="1">
                <a:latin typeface="OpenSans"/>
              </a:rPr>
              <a:t>розрахунки</a:t>
            </a:r>
            <a:r>
              <a:rPr lang="ru-RU" sz="2800" dirty="0">
                <a:latin typeface="OpenSans"/>
              </a:rPr>
              <a:t> при </a:t>
            </a:r>
            <a:r>
              <a:rPr lang="ru-RU" sz="2800" dirty="0" err="1">
                <a:latin typeface="OpenSans"/>
              </a:rPr>
              <a:t>будівництві</a:t>
            </a:r>
            <a:r>
              <a:rPr lang="ru-RU" sz="2800" dirty="0">
                <a:latin typeface="OpenSans"/>
              </a:rPr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60" y="2286000"/>
            <a:ext cx="4694747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6615" y="723900"/>
            <a:ext cx="6752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i="1" dirty="0" smtClean="0"/>
              <a:t>Цікавий факт із історії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21223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 smtClean="0"/>
              <a:t>Розрахунки Архімеда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93900"/>
            <a:ext cx="9601200" cy="3581400"/>
          </a:xfrm>
        </p:spPr>
        <p:txBody>
          <a:bodyPr/>
          <a:lstStyle/>
          <a:p>
            <a:r>
              <a:rPr lang="uk-UA" dirty="0"/>
              <a:t>Архімед (287—212 до </a:t>
            </a:r>
            <a:r>
              <a:rPr lang="uk-UA" dirty="0" err="1"/>
              <a:t>н.е</a:t>
            </a:r>
            <a:r>
              <a:rPr lang="uk-UA" dirty="0"/>
              <a:t>) першим запропонував метод обчислення математичним способом. Для цього він вписував у коло і описував біля нього правильні багатокутники. Приймаючи діаметр кола за одиницю, Архімед розглядав периметр вписаного багатокутника як нижню оцінку довжини кола, а периметр описаного багатокутника як верхню оцінку. Таким чином, для шестикутника виходить  </a:t>
            </a:r>
            <a:r>
              <a:rPr lang="uk-UA" b="1" u="sng" dirty="0"/>
              <a:t>3&lt;π&lt;2√3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56" y="4076700"/>
            <a:ext cx="8140343" cy="27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Наші дні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768600"/>
            <a:ext cx="5334000" cy="3581400"/>
          </a:xfrm>
        </p:spPr>
        <p:txBody>
          <a:bodyPr/>
          <a:lstStyle/>
          <a:p>
            <a:r>
              <a:rPr lang="uk-UA" dirty="0"/>
              <a:t>У 2002 році японський вчений прорахував 1,24 трильйона цифр в числі Пі за допомогою потужного комп'ютера </a:t>
            </a:r>
            <a:r>
              <a:rPr lang="de-DE" dirty="0"/>
              <a:t>Hitachi SR 8000. </a:t>
            </a:r>
            <a:r>
              <a:rPr lang="uk-UA" dirty="0"/>
              <a:t>У жовтні 2011 року число </a:t>
            </a:r>
            <a:r>
              <a:rPr lang="el-GR" dirty="0"/>
              <a:t>π </a:t>
            </a:r>
            <a:r>
              <a:rPr lang="uk-UA" dirty="0"/>
              <a:t>було розраховано з точністю до 10.000.000.000.000 знаків після коми.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0" y="15621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2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600" b="1" i="1" dirty="0">
                <a:solidFill>
                  <a:srgbClr val="FF0000"/>
                </a:solidFill>
              </a:rPr>
              <a:t>Парадокс числа пі</a:t>
            </a:r>
            <a:r>
              <a:rPr lang="ru-RU" sz="6600" b="1" i="1" dirty="0">
                <a:solidFill>
                  <a:srgbClr val="FF0000"/>
                </a:solidFill>
              </a:rPr>
              <a:t/>
            </a:r>
            <a:br>
              <a:rPr lang="ru-RU" sz="6600" b="1" i="1" dirty="0">
                <a:solidFill>
                  <a:srgbClr val="FF0000"/>
                </a:solidFill>
              </a:rPr>
            </a:b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2292" y="1868934"/>
            <a:ext cx="5308600" cy="4862066"/>
          </a:xfrm>
        </p:spPr>
        <p:txBody>
          <a:bodyPr>
            <a:normAutofit/>
          </a:bodyPr>
          <a:lstStyle/>
          <a:p>
            <a:r>
              <a:rPr lang="uk-UA" b="1" dirty="0"/>
              <a:t>«Парадокс числа пі»</a:t>
            </a:r>
            <a:r>
              <a:rPr lang="uk-UA" dirty="0"/>
              <a:t> — жарт на тему математики, що мав місце в середовищі студентів до 80-х років (фактично, до масового поширення мікрокалькуляторів).</a:t>
            </a:r>
            <a:endParaRPr lang="ru-RU" dirty="0"/>
          </a:p>
          <a:p>
            <a:r>
              <a:rPr lang="uk-UA" dirty="0"/>
              <a:t>Пов'язаний з обмеженою точністю обчислень тригонометричних функцій і трансцендентних чисел. </a:t>
            </a:r>
            <a:endParaRPr lang="ru-RU" dirty="0"/>
          </a:p>
          <a:p>
            <a:r>
              <a:rPr lang="uk-UA" dirty="0"/>
              <a:t>Насправді зазначена рівність, звичайно ж, невірна — хоча б тому, що π — трансцендентне число, а ліворуч — алгебраїчне.</a:t>
            </a:r>
            <a:endParaRPr lang="ru-RU" dirty="0"/>
          </a:p>
          <a:p>
            <a:r>
              <a:rPr lang="uk-UA" dirty="0"/>
              <a:t>Сума  √3+√2=3,146264…&gt;π=3,1415926… вже при заокругленні до трьох знаків після коми.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0" y="2606518"/>
            <a:ext cx="4896544" cy="23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700" b="1" i="1" dirty="0"/>
              <a:t>Цікаві факти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95252"/>
            <a:ext cx="9601200" cy="3581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Число Пі - найвідоміша константа в математичному світі. </a:t>
            </a:r>
            <a:endParaRPr lang="ru-RU" dirty="0"/>
          </a:p>
          <a:p>
            <a:pPr lvl="0"/>
            <a:r>
              <a:rPr lang="uk-UA" dirty="0"/>
              <a:t>Символ Пі (</a:t>
            </a:r>
            <a:r>
              <a:rPr lang="el-GR" dirty="0"/>
              <a:t>π) </a:t>
            </a:r>
            <a:r>
              <a:rPr lang="uk-UA" dirty="0"/>
              <a:t>використовується в математичних формулах вже протягом 250 років. </a:t>
            </a:r>
            <a:endParaRPr lang="ru-RU" dirty="0"/>
          </a:p>
          <a:p>
            <a:pPr lvl="0"/>
            <a:r>
              <a:rPr lang="uk-UA" dirty="0"/>
              <a:t>Ми ніколи не зможемо з точністю виміряти окружність або площа кола, тому що не знаємо повне значення числа Пі. Дане «магічне число» є ірраціональним, тобто його цифри вічно змінюються у довільній послідовності.</a:t>
            </a:r>
            <a:endParaRPr lang="ru-RU" dirty="0"/>
          </a:p>
          <a:p>
            <a:pPr lvl="0"/>
            <a:r>
              <a:rPr lang="uk-UA" dirty="0"/>
              <a:t>Практично, фізикам потрібно тільки 39 цифр числа  , щоб зробити коло розміром як видимий всесвіт з точністю до розміру атома водню.</a:t>
            </a:r>
            <a:endParaRPr lang="ru-RU" dirty="0"/>
          </a:p>
          <a:p>
            <a:pPr lvl="0"/>
            <a:r>
              <a:rPr lang="uk-UA" dirty="0"/>
              <a:t>Якщо розрахувати довжину екватора Землі з використанням числа </a:t>
            </a:r>
            <a:r>
              <a:rPr lang="el-GR" dirty="0"/>
              <a:t>π </a:t>
            </a:r>
            <a:r>
              <a:rPr lang="uk-UA" dirty="0"/>
              <a:t>з точністю до дев'ятого </a:t>
            </a:r>
            <a:r>
              <a:rPr lang="uk-UA" dirty="0" err="1"/>
              <a:t>знака</a:t>
            </a:r>
            <a:r>
              <a:rPr lang="uk-UA" dirty="0"/>
              <a:t>, помилка в розрахунках складе близько 6 мм. </a:t>
            </a:r>
            <a:endParaRPr lang="ru-RU" dirty="0"/>
          </a:p>
          <a:p>
            <a:pPr lvl="0"/>
            <a:r>
              <a:rPr lang="uk-UA" dirty="0"/>
              <a:t>У 1995 році </a:t>
            </a:r>
            <a:r>
              <a:rPr lang="uk-UA" dirty="0" err="1"/>
              <a:t>Хірюкі</a:t>
            </a:r>
            <a:r>
              <a:rPr lang="uk-UA" dirty="0"/>
              <a:t> </a:t>
            </a:r>
            <a:r>
              <a:rPr lang="uk-UA" dirty="0" err="1"/>
              <a:t>Гото</a:t>
            </a:r>
            <a:r>
              <a:rPr lang="uk-UA" dirty="0"/>
              <a:t> зміг відтворити по пам'яті 42195 знаків числа Пі після коми, і до цих пір вважається дійсним чемпіоном у цій галузі.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0" y="530542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360</Words>
  <Application>Microsoft Office PowerPoint</Application>
  <PresentationFormat>Широкоэкранный</PresentationFormat>
  <Paragraphs>37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OpenSans</vt:lpstr>
      <vt:lpstr>OpenSansBold</vt:lpstr>
      <vt:lpstr>Times New Roman</vt:lpstr>
      <vt:lpstr>Crop</vt:lpstr>
      <vt:lpstr>ЧИСЛО</vt:lpstr>
      <vt:lpstr>Загальні відомості про число π</vt:lpstr>
      <vt:lpstr>Найвідоміші  формули з  числом пі:</vt:lpstr>
      <vt:lpstr>Історія розрахунків</vt:lpstr>
      <vt:lpstr>Презентация PowerPoint</vt:lpstr>
      <vt:lpstr>Розрахунки Архімеда</vt:lpstr>
      <vt:lpstr>Наші дні</vt:lpstr>
      <vt:lpstr>Парадокс числа пі </vt:lpstr>
      <vt:lpstr>Цікаві факти </vt:lpstr>
      <vt:lpstr>Міжнародний День числа Пі </vt:lpstr>
      <vt:lpstr>Традиції на День числа Пі</vt:lpstr>
      <vt:lpstr>Пам’ятники числу Пі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</dc:title>
  <dc:creator>Mariam</dc:creator>
  <cp:lastModifiedBy>1</cp:lastModifiedBy>
  <cp:revision>9</cp:revision>
  <dcterms:created xsi:type="dcterms:W3CDTF">2021-04-06T13:39:28Z</dcterms:created>
  <dcterms:modified xsi:type="dcterms:W3CDTF">2021-04-21T04:24:15Z</dcterms:modified>
</cp:coreProperties>
</file>