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75D"/>
    <a:srgbClr val="84A2AD"/>
    <a:srgbClr val="B4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1DC23-F8ED-47D1-9D98-779DACF0F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EE0F60-FE7E-43A1-BB8A-B940E2E7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99184-1461-4D36-BC69-010CF0D6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2BBD4-D1A4-4AE9-B905-4127E5F0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22B90-5F33-4437-AC3B-368510C5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47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21361-8A32-40BB-A64F-4FEF6CFC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169423-FBED-4A79-8B5D-61FBE0D1F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6954A-BD2C-4D3C-8AE5-FBDDC78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A55E5-F473-4AFB-A98D-61DCAB38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FE57B-DF89-4450-BD77-B20FB06D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18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84F0EE-71DE-4B6C-8DF7-B989E33F4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024C20-08D9-498D-9FDA-96737F13C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D2ED5-2DA1-43B6-AC52-0B8A8534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0D135-2AFB-403D-A5E5-810EB6B6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54897-02CF-441E-9C93-9D707400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743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14E3D-FAFC-4B20-BA82-E43A0A47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68BAA-4233-4620-BBE3-60D011F2F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83BE4-F208-49CA-9802-7E5E5FEE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51BC9-0EDC-4B30-B9A5-1E590989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51ABD-FF6F-4E51-84D8-0E479578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11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BB471-F334-4953-B083-E26D9E54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6EF6CD-E8CF-4827-81AA-E6F538B65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96C7F-222C-4409-AE9C-8BADABC5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96657-E94B-4E88-BE11-39F1A47C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56E58-4BB0-4C4C-A452-A36567D6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226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D6B2A-6AB4-47AE-8D23-3134CC05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87047-2E90-43F1-BAB5-BD43114E7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F7A2B8-B927-4DFA-81C5-947CBBAA3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94EB9-7959-4874-9CB7-F01C9F69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D93DEA-8D49-470F-BBE3-1DDCB864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48908A-84F8-4C8B-A53E-F433FD42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0C925-8751-487D-9B88-00E158C5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BBA5D4-5E8B-47B5-8F7C-234E962EE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D59389-6276-4D9D-AC0A-C80AF1B2E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2FF3B1-61B9-4D3D-AB4C-AC66C7774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8760FB-79B1-49F9-929C-B95FECBFB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772DF1-F6AB-413B-92E8-3802513A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BA7C20-24AE-40D8-8471-8DB9AEEC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D0583C-3B79-4FB9-ACF7-0234642E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326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E138B-B9B9-44F1-AF05-A36BF3A1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B48397-683B-4A17-953C-5FFD2311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1F9A6A-481E-411A-8D8A-48A154EB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53025-469B-457B-A1E9-F5041FD9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671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AA5765-08DB-4141-9531-1520E1D0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0AA88B-F0C2-4173-BB43-B62BFB29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93DE58-A485-40D8-B527-980F5B6C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080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77AB9-33BD-4D5C-B226-FC35EF93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3FFCE-8207-4FC8-BAE6-7E15A238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3EBD1F-E36B-44E4-9DBF-C0D27441A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675A77-A24D-4452-B1D2-F3722D91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F0C91-6785-4C30-B393-57F139FA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90A04-3594-4369-B2D8-80CCF27B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2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C157B-C39C-4C3F-A1DD-53E398F4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7F5A6D-DE20-44E5-9BB8-6DA247686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A65816-37E8-4393-A3AA-8053EAD40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4B9E09-0621-4757-822E-07FFB75A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96C1B-4092-4D57-8A5B-BFC8C43B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626653-28DF-41DA-B1F0-28EF6D0C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76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9C7FE-7859-4FB8-ABF9-6A9A671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7CC95-06D3-4AF6-9923-569603BF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E3D2D-583C-4CA0-B913-9AB74390F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EE91-8D42-459E-A724-F38329E3994B}" type="datetimeFigureOut">
              <a:rPr lang="ru-UA" smtClean="0"/>
              <a:t>04/21/2021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3E3F2-6618-4CDA-988F-467C74C4B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685B0-8247-4CB7-ACDD-94D7CE1A9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7A32-BA82-40B1-8D16-B65A39415D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57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CE80D-EF29-45C0-A70E-0E0537DC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1576" y="1294226"/>
            <a:ext cx="9144000" cy="963711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Франсуа </a:t>
            </a:r>
            <a:r>
              <a:rPr lang="ru-RU" sz="7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Вієт</a:t>
            </a:r>
            <a:r>
              <a:rPr lang="ru-RU" sz="7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тарт в науці. Цікаві факти з життя Франсуа Вієт Роки життя франсуа">
            <a:extLst>
              <a:ext uri="{FF2B5EF4-FFF2-40B4-BE49-F238E27FC236}">
                <a16:creationId xmlns:a16="http://schemas.microsoft.com/office/drawing/2014/main" id="{A8F88842-FCC4-4126-9822-21AB3D79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67" y="2644727"/>
            <a:ext cx="4782544" cy="32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7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9D34A-91CA-4597-B810-5838A90B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922"/>
            <a:ext cx="10515600" cy="9291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Франсуа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Вієт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Біографія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D2B2C-D4C1-4485-B9C9-62625AB8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120" y="1825625"/>
            <a:ext cx="917968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000" dirty="0"/>
              <a:t>Франсуа </a:t>
            </a:r>
            <a:r>
              <a:rPr lang="ru-RU" sz="2000" dirty="0" err="1"/>
              <a:t>Вієт</a:t>
            </a:r>
            <a:r>
              <a:rPr lang="ru-RU" sz="2000" dirty="0"/>
              <a:t> </a:t>
            </a:r>
            <a:r>
              <a:rPr lang="ru-RU" sz="2000" dirty="0" err="1"/>
              <a:t>народився</a:t>
            </a:r>
            <a:r>
              <a:rPr lang="ru-RU" sz="2000" dirty="0"/>
              <a:t> в 1540 </a:t>
            </a:r>
            <a:r>
              <a:rPr lang="ru-RU" sz="2000" dirty="0" err="1"/>
              <a:t>році</a:t>
            </a:r>
            <a:r>
              <a:rPr lang="ru-RU" sz="2000" dirty="0"/>
              <a:t> на </a:t>
            </a:r>
            <a:r>
              <a:rPr lang="ru-RU" sz="2000" dirty="0" err="1"/>
              <a:t>півдні</a:t>
            </a:r>
            <a:r>
              <a:rPr lang="ru-RU" sz="2000" dirty="0"/>
              <a:t> </a:t>
            </a:r>
            <a:r>
              <a:rPr lang="ru-RU" sz="2000" dirty="0" err="1"/>
              <a:t>Франції</a:t>
            </a:r>
            <a:r>
              <a:rPr lang="ru-RU" sz="2000" dirty="0"/>
              <a:t> у невеликому </a:t>
            </a:r>
            <a:r>
              <a:rPr lang="ru-RU" sz="2000" dirty="0" err="1"/>
              <a:t>містечку</a:t>
            </a:r>
            <a:r>
              <a:rPr lang="ru-RU" sz="2000" dirty="0"/>
              <a:t> </a:t>
            </a:r>
            <a:r>
              <a:rPr lang="ru-RU" sz="2000" dirty="0" err="1"/>
              <a:t>Фантене</a:t>
            </a:r>
            <a:r>
              <a:rPr lang="ru-RU" sz="2000" dirty="0"/>
              <a:t>-</a:t>
            </a:r>
            <a:r>
              <a:rPr lang="ru-RU" sz="2000" dirty="0" err="1"/>
              <a:t>ле</a:t>
            </a:r>
            <a:r>
              <a:rPr lang="ru-RU" sz="2000" dirty="0"/>
              <a:t>-Конт </a:t>
            </a:r>
            <a:r>
              <a:rPr lang="ru-RU" sz="2000" dirty="0" err="1"/>
              <a:t>провінції</a:t>
            </a:r>
            <a:r>
              <a:rPr lang="ru-RU" sz="2000" dirty="0"/>
              <a:t> Пуату-</a:t>
            </a:r>
            <a:r>
              <a:rPr lang="ru-RU" sz="2000" dirty="0" err="1"/>
              <a:t>Шарант</a:t>
            </a:r>
            <a:r>
              <a:rPr lang="en-GB" sz="2000" dirty="0"/>
              <a:t>.</a:t>
            </a:r>
          </a:p>
          <a:p>
            <a:r>
              <a:rPr lang="ru-RU" sz="2000" b="0" i="0" dirty="0" err="1">
                <a:effectLst/>
                <a:latin typeface="Open Sans"/>
              </a:rPr>
              <a:t>Батько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вченого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був</a:t>
            </a:r>
            <a:r>
              <a:rPr lang="ru-RU" sz="2000" b="0" i="0" dirty="0">
                <a:effectLst/>
                <a:latin typeface="Open Sans"/>
              </a:rPr>
              <a:t> прокурором. За </a:t>
            </a:r>
            <a:r>
              <a:rPr lang="ru-RU" sz="2000" b="0" i="0" dirty="0" err="1">
                <a:effectLst/>
                <a:latin typeface="Open Sans"/>
              </a:rPr>
              <a:t>традицією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син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вибрав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професію</a:t>
            </a:r>
            <a:r>
              <a:rPr lang="ru-RU" sz="2000" b="0" i="0" dirty="0">
                <a:effectLst/>
                <a:latin typeface="Open Sans"/>
              </a:rPr>
              <a:t> батька і став юристом, </a:t>
            </a:r>
            <a:r>
              <a:rPr lang="ru-RU" sz="2000" b="0" i="0" dirty="0" err="1">
                <a:effectLst/>
                <a:latin typeface="Open Sans"/>
              </a:rPr>
              <a:t>закінчивши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університет</a:t>
            </a:r>
            <a:r>
              <a:rPr lang="ru-RU" sz="2000" b="0" i="0" dirty="0">
                <a:effectLst/>
                <a:latin typeface="Open Sans"/>
              </a:rPr>
              <a:t> у Пуату.</a:t>
            </a:r>
            <a:endParaRPr lang="en-GB" sz="2000" b="0" i="0" dirty="0">
              <a:effectLst/>
              <a:latin typeface="Open Sans"/>
            </a:endParaRPr>
          </a:p>
          <a:p>
            <a:r>
              <a:rPr lang="ru-RU" sz="2000" dirty="0"/>
              <a:t>У 1560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двадцятирічний</a:t>
            </a:r>
            <a:r>
              <a:rPr lang="ru-RU" sz="2000" dirty="0"/>
              <a:t> адвокат почав свою </a:t>
            </a:r>
            <a:r>
              <a:rPr lang="ru-RU" sz="2000" dirty="0" err="1"/>
              <a:t>карєру</a:t>
            </a:r>
            <a:r>
              <a:rPr lang="ru-RU" sz="2000" dirty="0"/>
              <a:t> у </a:t>
            </a:r>
            <a:r>
              <a:rPr lang="ru-RU" sz="2000" dirty="0" err="1"/>
              <a:t>рідному</a:t>
            </a:r>
            <a:r>
              <a:rPr lang="ru-RU" sz="2000" dirty="0"/>
              <a:t> </a:t>
            </a:r>
            <a:r>
              <a:rPr lang="ru-RU" sz="2000" dirty="0" err="1"/>
              <a:t>місті</a:t>
            </a:r>
            <a:r>
              <a:rPr lang="ru-RU" sz="2000" dirty="0"/>
              <a:t>. Як адвокат </a:t>
            </a:r>
            <a:r>
              <a:rPr lang="ru-RU" sz="2000" dirty="0" err="1"/>
              <a:t>Вієт</a:t>
            </a:r>
            <a:r>
              <a:rPr lang="ru-RU" sz="2000" dirty="0"/>
              <a:t> </a:t>
            </a:r>
            <a:r>
              <a:rPr lang="ru-RU" sz="2000" dirty="0" err="1"/>
              <a:t>користувався</a:t>
            </a:r>
            <a:r>
              <a:rPr lang="ru-RU" sz="2000" dirty="0"/>
              <a:t> у </a:t>
            </a:r>
            <a:r>
              <a:rPr lang="ru-RU" sz="2000" dirty="0" err="1"/>
              <a:t>населення</a:t>
            </a:r>
            <a:r>
              <a:rPr lang="ru-RU" sz="2000" dirty="0"/>
              <a:t> авторитетом та </a:t>
            </a:r>
            <a:r>
              <a:rPr lang="ru-RU" sz="2000" dirty="0" err="1"/>
              <a:t>повагою</a:t>
            </a:r>
            <a:r>
              <a:rPr lang="ru-RU" sz="2000" dirty="0"/>
              <a:t>. Але через три роки </a:t>
            </a:r>
            <a:r>
              <a:rPr lang="ru-RU" sz="2000" dirty="0" err="1"/>
              <a:t>перейшов</a:t>
            </a:r>
            <a:r>
              <a:rPr lang="ru-RU" sz="2000" dirty="0"/>
              <a:t> на службу у </a:t>
            </a:r>
            <a:r>
              <a:rPr lang="ru-RU" sz="2000" dirty="0" err="1"/>
              <a:t>відому</a:t>
            </a:r>
            <a:r>
              <a:rPr lang="ru-RU" sz="2000" dirty="0"/>
              <a:t> </a:t>
            </a:r>
            <a:r>
              <a:rPr lang="ru-RU" sz="2000" dirty="0" err="1"/>
              <a:t>гугенотську</a:t>
            </a:r>
            <a:r>
              <a:rPr lang="ru-RU" sz="2000" dirty="0"/>
              <a:t> </a:t>
            </a:r>
            <a:r>
              <a:rPr lang="ru-RU" sz="2000" dirty="0" err="1"/>
              <a:t>сімю</a:t>
            </a:r>
            <a:r>
              <a:rPr lang="ru-RU" sz="2000" dirty="0"/>
              <a:t> де </a:t>
            </a:r>
            <a:r>
              <a:rPr lang="ru-RU" sz="2000" dirty="0" err="1"/>
              <a:t>Партене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став секретарем </a:t>
            </a:r>
            <a:r>
              <a:rPr lang="ru-RU" sz="2000" dirty="0" err="1"/>
              <a:t>власника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і </a:t>
            </a:r>
            <a:r>
              <a:rPr lang="ru-RU" sz="2000" dirty="0" err="1"/>
              <a:t>вчителем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дочки, </a:t>
            </a:r>
            <a:r>
              <a:rPr lang="ru-RU" sz="2000" dirty="0" err="1"/>
              <a:t>дванадцятирічної</a:t>
            </a:r>
            <a:r>
              <a:rPr lang="ru-RU" sz="2000" dirty="0"/>
              <a:t> </a:t>
            </a:r>
            <a:r>
              <a:rPr lang="ru-RU" sz="2000" dirty="0" err="1"/>
              <a:t>Катерини</a:t>
            </a:r>
            <a:r>
              <a:rPr lang="ru-RU" sz="2000" dirty="0"/>
              <a:t>. </a:t>
            </a:r>
            <a:r>
              <a:rPr lang="ru-RU" sz="2000" i="1" dirty="0" err="1"/>
              <a:t>Саме</a:t>
            </a:r>
            <a:r>
              <a:rPr lang="ru-RU" sz="2000" i="1" dirty="0"/>
              <a:t> </a:t>
            </a:r>
            <a:r>
              <a:rPr lang="ru-RU" sz="2000" i="1" dirty="0" err="1"/>
              <a:t>навчання</a:t>
            </a:r>
            <a:r>
              <a:rPr lang="ru-RU" sz="2000" i="1" dirty="0"/>
              <a:t> пробудило в молодого юриста </a:t>
            </a:r>
            <a:r>
              <a:rPr lang="ru-RU" sz="2000" i="1" dirty="0" err="1"/>
              <a:t>інтерес</a:t>
            </a:r>
            <a:r>
              <a:rPr lang="ru-RU" sz="2000" i="1" dirty="0"/>
              <a:t> до математики.</a:t>
            </a:r>
            <a:endParaRPr lang="en-GB" sz="2000" i="1" dirty="0"/>
          </a:p>
          <a:p>
            <a:r>
              <a:rPr lang="ru-RU" sz="2000" dirty="0"/>
              <a:t>У 1571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Вієт</a:t>
            </a:r>
            <a:r>
              <a:rPr lang="ru-RU" sz="2000" dirty="0"/>
              <a:t> </a:t>
            </a:r>
            <a:r>
              <a:rPr lang="ru-RU" sz="2000" dirty="0" err="1"/>
              <a:t>перейшов</a:t>
            </a:r>
            <a:r>
              <a:rPr lang="ru-RU" sz="2000" dirty="0"/>
              <a:t> на </a:t>
            </a:r>
            <a:r>
              <a:rPr lang="ru-RU" sz="2000" dirty="0" err="1"/>
              <a:t>державну</a:t>
            </a:r>
            <a:r>
              <a:rPr lang="ru-RU" sz="2000" dirty="0"/>
              <a:t> службу, ставши </a:t>
            </a:r>
            <a:r>
              <a:rPr lang="ru-RU" sz="2000" dirty="0" err="1"/>
              <a:t>радником</a:t>
            </a:r>
            <a:r>
              <a:rPr lang="ru-RU" sz="2000" dirty="0"/>
              <a:t> парламента у </a:t>
            </a:r>
            <a:r>
              <a:rPr lang="ru-RU" sz="2000" dirty="0" err="1"/>
              <a:t>Бретані</a:t>
            </a:r>
            <a:r>
              <a:rPr lang="ru-RU" sz="2000" dirty="0"/>
              <a:t>. </a:t>
            </a:r>
            <a:r>
              <a:rPr lang="ru-RU" sz="2000" dirty="0" err="1"/>
              <a:t>Знайомство</a:t>
            </a:r>
            <a:r>
              <a:rPr lang="ru-RU" sz="2000" dirty="0"/>
              <a:t> з </a:t>
            </a:r>
            <a:r>
              <a:rPr lang="ru-RU" sz="2000" dirty="0" err="1"/>
              <a:t>Генріхом</a:t>
            </a:r>
            <a:r>
              <a:rPr lang="ru-RU" sz="2000" dirty="0"/>
              <a:t> </a:t>
            </a:r>
            <a:r>
              <a:rPr lang="ru-RU" sz="2000" dirty="0" err="1"/>
              <a:t>Наварським</a:t>
            </a:r>
            <a:r>
              <a:rPr lang="ru-RU" sz="2000" dirty="0"/>
              <a:t>, </a:t>
            </a:r>
            <a:r>
              <a:rPr lang="ru-RU" sz="2000" dirty="0" err="1"/>
              <a:t>майбутнім</a:t>
            </a:r>
            <a:r>
              <a:rPr lang="ru-RU" sz="2000" dirty="0"/>
              <a:t> королем </a:t>
            </a:r>
            <a:r>
              <a:rPr lang="ru-RU" sz="2000" dirty="0" err="1"/>
              <a:t>Франції</a:t>
            </a:r>
            <a:r>
              <a:rPr lang="ru-RU" sz="2000" dirty="0"/>
              <a:t> </a:t>
            </a:r>
            <a:r>
              <a:rPr lang="ru-RU" sz="2000" dirty="0" err="1"/>
              <a:t>Генріхом</a:t>
            </a:r>
            <a:r>
              <a:rPr lang="ru-RU" sz="2000" dirty="0"/>
              <a:t> </a:t>
            </a:r>
            <a:r>
              <a:rPr lang="en-US" sz="2000" dirty="0"/>
              <a:t>IV, </a:t>
            </a:r>
            <a:r>
              <a:rPr lang="ru-RU" sz="2000" dirty="0" err="1"/>
              <a:t>допомогло</a:t>
            </a:r>
            <a:r>
              <a:rPr lang="ru-RU" sz="2000" dirty="0"/>
              <a:t> </a:t>
            </a:r>
            <a:r>
              <a:rPr lang="ru-RU" sz="2000" dirty="0" err="1"/>
              <a:t>Вієту</a:t>
            </a:r>
            <a:r>
              <a:rPr lang="ru-RU" sz="2000" dirty="0"/>
              <a:t> </a:t>
            </a:r>
            <a:r>
              <a:rPr lang="ru-RU" sz="2000" dirty="0" err="1"/>
              <a:t>зайняти</a:t>
            </a:r>
            <a:r>
              <a:rPr lang="ru-RU" sz="2000" dirty="0"/>
              <a:t> </a:t>
            </a:r>
            <a:r>
              <a:rPr lang="ru-RU" sz="2000" dirty="0" err="1"/>
              <a:t>видну</a:t>
            </a:r>
            <a:r>
              <a:rPr lang="ru-RU" sz="2000" dirty="0"/>
              <a:t> </a:t>
            </a:r>
            <a:r>
              <a:rPr lang="ru-RU" sz="2000" dirty="0" err="1"/>
              <a:t>придворну</a:t>
            </a:r>
            <a:r>
              <a:rPr lang="ru-RU" sz="2000" dirty="0"/>
              <a:t> посаду – </a:t>
            </a:r>
            <a:r>
              <a:rPr lang="ru-RU" sz="2000" dirty="0" err="1"/>
              <a:t>таємного</a:t>
            </a:r>
            <a:r>
              <a:rPr lang="ru-RU" sz="2000" dirty="0"/>
              <a:t> </a:t>
            </a:r>
            <a:r>
              <a:rPr lang="ru-RU" sz="2000" dirty="0" err="1"/>
              <a:t>радника</a:t>
            </a:r>
            <a:r>
              <a:rPr lang="ru-RU" sz="2000" dirty="0"/>
              <a:t> – </a:t>
            </a:r>
            <a:r>
              <a:rPr lang="ru-RU" sz="2000" dirty="0" err="1"/>
              <a:t>спочатку</a:t>
            </a:r>
            <a:r>
              <a:rPr lang="ru-RU" sz="2000" dirty="0"/>
              <a:t> при </a:t>
            </a:r>
            <a:r>
              <a:rPr lang="ru-RU" sz="2000" dirty="0" err="1"/>
              <a:t>королі</a:t>
            </a:r>
            <a:r>
              <a:rPr lang="ru-RU" sz="2000" dirty="0"/>
              <a:t> </a:t>
            </a:r>
            <a:r>
              <a:rPr lang="ru-RU" sz="2000" dirty="0" err="1"/>
              <a:t>Генріху</a:t>
            </a:r>
            <a:r>
              <a:rPr lang="ru-RU" sz="2000" dirty="0"/>
              <a:t> ІІІ, а </a:t>
            </a:r>
            <a:r>
              <a:rPr lang="ru-RU" sz="2000" dirty="0" err="1"/>
              <a:t>потім</a:t>
            </a:r>
            <a:r>
              <a:rPr lang="ru-RU" sz="2000" dirty="0"/>
              <a:t> і при </a:t>
            </a:r>
            <a:r>
              <a:rPr lang="ru-RU" sz="2000" dirty="0" err="1"/>
              <a:t>Генріху</a:t>
            </a:r>
            <a:r>
              <a:rPr lang="ru-RU" sz="2000" dirty="0"/>
              <a:t> </a:t>
            </a:r>
            <a:r>
              <a:rPr lang="en-US" sz="2000" dirty="0"/>
              <a:t>IV.</a:t>
            </a:r>
            <a:endParaRPr lang="ru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D9141F-FC82-44AF-BFE5-E8101B5C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7268" y="1825625"/>
            <a:ext cx="5141250" cy="41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18F3B-4BF8-4425-A45D-B0501557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9870"/>
            <a:ext cx="10515600" cy="80249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/>
              <a:t>Перша слава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Франсуа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Вієта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9598D-F799-47BC-9549-EC6CCD49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4677"/>
          </a:xfrm>
        </p:spPr>
        <p:txBody>
          <a:bodyPr/>
          <a:lstStyle/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прославився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франко</a:t>
            </a:r>
            <a:r>
              <a:rPr lang="ru-RU" dirty="0"/>
              <a:t>– </a:t>
            </a:r>
            <a:r>
              <a:rPr lang="ru-RU" dirty="0" err="1"/>
              <a:t>іспанської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Іспанські</a:t>
            </a:r>
            <a:r>
              <a:rPr lang="ru-RU" dirty="0"/>
              <a:t> </a:t>
            </a:r>
            <a:r>
              <a:rPr lang="ru-RU" dirty="0" err="1"/>
              <a:t>інквізитори</a:t>
            </a:r>
            <a:r>
              <a:rPr lang="ru-RU" dirty="0"/>
              <a:t> </a:t>
            </a:r>
            <a:r>
              <a:rPr lang="ru-RU" dirty="0" err="1"/>
              <a:t>вигадали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важкий</a:t>
            </a:r>
            <a:r>
              <a:rPr lang="ru-RU" dirty="0"/>
              <a:t> шифр,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з 600 </a:t>
            </a:r>
            <a:r>
              <a:rPr lang="ru-RU" dirty="0" err="1"/>
              <a:t>знаків</a:t>
            </a:r>
            <a:r>
              <a:rPr lang="ru-RU" dirty="0"/>
              <a:t> і весь час </a:t>
            </a:r>
            <a:r>
              <a:rPr lang="ru-RU" dirty="0" err="1"/>
              <a:t>змінювався</a:t>
            </a:r>
            <a:r>
              <a:rPr lang="ru-RU" dirty="0"/>
              <a:t> і </a:t>
            </a:r>
            <a:r>
              <a:rPr lang="ru-RU" dirty="0" err="1"/>
              <a:t>доповнювався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шифру </a:t>
            </a:r>
            <a:r>
              <a:rPr lang="ru-RU" dirty="0" err="1"/>
              <a:t>войовнича</a:t>
            </a:r>
            <a:r>
              <a:rPr lang="ru-RU" dirty="0"/>
              <a:t> та сильна на той час </a:t>
            </a:r>
            <a:r>
              <a:rPr lang="ru-RU" dirty="0" err="1"/>
              <a:t>Іспанія</a:t>
            </a:r>
            <a:r>
              <a:rPr lang="ru-RU" dirty="0"/>
              <a:t> могла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листуватися</a:t>
            </a:r>
            <a:r>
              <a:rPr lang="ru-RU" dirty="0"/>
              <a:t> з супротивниками </a:t>
            </a:r>
            <a:r>
              <a:rPr lang="ru-RU" dirty="0" err="1"/>
              <a:t>французкого</a:t>
            </a:r>
            <a:r>
              <a:rPr lang="ru-RU" dirty="0"/>
              <a:t> короля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листування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err="1"/>
              <a:t>нерозгаданим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марних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ключ до шифру король 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Вієта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32FF65-948B-4B5B-96EC-5EC40629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85" y="5272210"/>
            <a:ext cx="2581275" cy="12367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890F9E-068B-4A6E-B6E8-998EAF04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642" y="5272210"/>
            <a:ext cx="2581273" cy="12476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8C76F7-0FBA-4BFA-864A-2147C7CFB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61" y="5050302"/>
            <a:ext cx="21431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3CA6F-06C1-489F-A778-E4474841283F}"/>
              </a:ext>
            </a:extLst>
          </p:cNvPr>
          <p:cNvSpPr txBox="1"/>
          <p:nvPr/>
        </p:nvSpPr>
        <p:spPr>
          <a:xfrm>
            <a:off x="1014046" y="1825625"/>
            <a:ext cx="10339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err="1">
                <a:effectLst/>
                <a:latin typeface="Open Sans"/>
              </a:rPr>
              <a:t>Розповідають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що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Вієт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протягом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двох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тижнів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поряду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дні</a:t>
            </a:r>
            <a:r>
              <a:rPr lang="ru-RU" sz="2000" b="0" i="0" dirty="0">
                <a:effectLst/>
                <a:latin typeface="Open Sans"/>
              </a:rPr>
              <a:t> і </a:t>
            </a:r>
            <a:r>
              <a:rPr lang="ru-RU" sz="2000" b="0" i="0" dirty="0" err="1">
                <a:effectLst/>
                <a:latin typeface="Open Sans"/>
              </a:rPr>
              <a:t>ночі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провів</a:t>
            </a:r>
            <a:r>
              <a:rPr lang="ru-RU" sz="2000" b="0" i="0" dirty="0">
                <a:effectLst/>
                <a:latin typeface="Open Sans"/>
              </a:rPr>
              <a:t> за </a:t>
            </a:r>
            <a:r>
              <a:rPr lang="ru-RU" sz="2000" b="0" i="0" dirty="0" err="1">
                <a:effectLst/>
                <a:latin typeface="Open Sans"/>
              </a:rPr>
              <a:t>роботою</a:t>
            </a:r>
            <a:r>
              <a:rPr lang="ru-RU" sz="2000" b="0" i="0" dirty="0">
                <a:effectLst/>
                <a:latin typeface="Open Sans"/>
              </a:rPr>
              <a:t>, все ж таки </a:t>
            </a:r>
            <a:r>
              <a:rPr lang="ru-RU" sz="2000" b="0" i="0" dirty="0" err="1">
                <a:effectLst/>
                <a:latin typeface="Open Sans"/>
              </a:rPr>
              <a:t>знайшовши</a:t>
            </a:r>
            <a:r>
              <a:rPr lang="ru-RU" sz="2000" b="0" i="0" dirty="0">
                <a:effectLst/>
                <a:latin typeface="Open Sans"/>
              </a:rPr>
              <a:t> ключ до шифра. </a:t>
            </a:r>
            <a:r>
              <a:rPr lang="ru-RU" sz="2000" b="0" i="0" dirty="0" err="1">
                <a:effectLst/>
                <a:latin typeface="Open Sans"/>
              </a:rPr>
              <a:t>Після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цього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несподівано</a:t>
            </a:r>
            <a:r>
              <a:rPr lang="ru-RU" sz="2000" b="0" i="0" dirty="0">
                <a:effectLst/>
                <a:latin typeface="Open Sans"/>
              </a:rPr>
              <a:t> для </a:t>
            </a:r>
            <a:r>
              <a:rPr lang="ru-RU" sz="2000" b="0" i="0" dirty="0" err="1">
                <a:effectLst/>
                <a:latin typeface="Open Sans"/>
              </a:rPr>
              <a:t>іспанців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Франція</a:t>
            </a:r>
            <a:r>
              <a:rPr lang="ru-RU" sz="2000" b="0" i="0" dirty="0">
                <a:effectLst/>
                <a:latin typeface="Open Sans"/>
              </a:rPr>
              <a:t> стала </a:t>
            </a:r>
            <a:r>
              <a:rPr lang="ru-RU" sz="2000" b="0" i="0" dirty="0" err="1">
                <a:effectLst/>
                <a:latin typeface="Open Sans"/>
              </a:rPr>
              <a:t>вигравати</a:t>
            </a:r>
            <a:r>
              <a:rPr lang="ru-RU" sz="2000" b="0" i="0" dirty="0">
                <a:effectLst/>
                <a:latin typeface="Open Sans"/>
              </a:rPr>
              <a:t> один </a:t>
            </a:r>
            <a:r>
              <a:rPr lang="ru-RU" sz="2000" b="0" i="0" dirty="0" err="1">
                <a:effectLst/>
                <a:latin typeface="Open Sans"/>
              </a:rPr>
              <a:t>бій</a:t>
            </a:r>
            <a:r>
              <a:rPr lang="ru-RU" sz="2000" b="0" i="0" dirty="0">
                <a:effectLst/>
                <a:latin typeface="Open Sans"/>
              </a:rPr>
              <a:t> за </a:t>
            </a:r>
            <a:r>
              <a:rPr lang="ru-RU" sz="2000" b="0" i="0" dirty="0" err="1">
                <a:effectLst/>
                <a:latin typeface="Open Sans"/>
              </a:rPr>
              <a:t>іншим</a:t>
            </a:r>
            <a:r>
              <a:rPr lang="ru-RU" sz="2000" b="0" i="0" dirty="0">
                <a:effectLst/>
                <a:latin typeface="Open Sans"/>
              </a:rPr>
              <a:t>. </a:t>
            </a:r>
            <a:r>
              <a:rPr lang="ru-RU" sz="2000" b="0" i="0" dirty="0" err="1">
                <a:effectLst/>
                <a:latin typeface="Open Sans"/>
              </a:rPr>
              <a:t>Пізніше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іспанцям</a:t>
            </a:r>
            <a:r>
              <a:rPr lang="ru-RU" sz="2000" b="0" i="0" dirty="0">
                <a:effectLst/>
                <a:latin typeface="Open Sans"/>
              </a:rPr>
              <a:t> стало </a:t>
            </a:r>
            <a:r>
              <a:rPr lang="ru-RU" sz="2000" b="0" i="0" dirty="0" err="1">
                <a:effectLst/>
                <a:latin typeface="Open Sans"/>
              </a:rPr>
              <a:t>відомо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що</a:t>
            </a:r>
            <a:r>
              <a:rPr lang="ru-RU" sz="2000" b="0" i="0" dirty="0">
                <a:effectLst/>
                <a:latin typeface="Open Sans"/>
              </a:rPr>
              <a:t> шифр для </a:t>
            </a:r>
            <a:r>
              <a:rPr lang="ru-RU" sz="2000" b="0" i="0" dirty="0" err="1">
                <a:effectLst/>
                <a:latin typeface="Open Sans"/>
              </a:rPr>
              <a:t>французів</a:t>
            </a:r>
            <a:r>
              <a:rPr lang="ru-RU" sz="2000" b="0" i="0" dirty="0">
                <a:effectLst/>
                <a:latin typeface="Open Sans"/>
              </a:rPr>
              <a:t> уже не </a:t>
            </a:r>
            <a:r>
              <a:rPr lang="ru-RU" sz="2000" b="0" i="0" dirty="0" err="1">
                <a:effectLst/>
                <a:latin typeface="Open Sans"/>
              </a:rPr>
              <a:t>таємниця</a:t>
            </a:r>
            <a:r>
              <a:rPr lang="ru-RU" sz="2000" b="0" i="0" dirty="0">
                <a:effectLst/>
                <a:latin typeface="Open Sans"/>
              </a:rPr>
              <a:t> і </a:t>
            </a:r>
            <a:r>
              <a:rPr lang="ru-RU" sz="2000" b="0" i="0" dirty="0" err="1">
                <a:effectLst/>
                <a:latin typeface="Open Sans"/>
              </a:rPr>
              <a:t>що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винуватець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його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розшифровки</a:t>
            </a:r>
            <a:r>
              <a:rPr lang="ru-RU" sz="2000" b="0" i="0" dirty="0">
                <a:effectLst/>
                <a:latin typeface="Open Sans"/>
              </a:rPr>
              <a:t> – </a:t>
            </a:r>
            <a:r>
              <a:rPr lang="ru-RU" sz="2000" b="0" i="0" dirty="0" err="1">
                <a:effectLst/>
                <a:latin typeface="Open Sans"/>
              </a:rPr>
              <a:t>Вієт</a:t>
            </a:r>
            <a:r>
              <a:rPr lang="ru-RU" sz="2000" b="0" i="0" dirty="0">
                <a:effectLst/>
                <a:latin typeface="Open Sans"/>
              </a:rPr>
              <a:t>. Будучи </a:t>
            </a:r>
            <a:r>
              <a:rPr lang="ru-RU" sz="2000" b="0" i="0" dirty="0" err="1">
                <a:effectLst/>
                <a:latin typeface="Open Sans"/>
              </a:rPr>
              <a:t>впевненими</a:t>
            </a:r>
            <a:r>
              <a:rPr lang="ru-RU" sz="2000" b="0" i="0" dirty="0">
                <a:effectLst/>
                <a:latin typeface="Open Sans"/>
              </a:rPr>
              <a:t>, в </a:t>
            </a:r>
            <a:r>
              <a:rPr lang="ru-RU" sz="2000" b="0" i="0" dirty="0" err="1">
                <a:effectLst/>
                <a:latin typeface="Open Sans"/>
              </a:rPr>
              <a:t>неможливості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розгадати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спосіб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тайнопису</a:t>
            </a:r>
            <a:r>
              <a:rPr lang="ru-RU" sz="2000" b="0" i="0" dirty="0">
                <a:effectLst/>
                <a:latin typeface="Open Sans"/>
              </a:rPr>
              <a:t> людьми, вони </a:t>
            </a:r>
            <a:r>
              <a:rPr lang="ru-RU" sz="2000" b="0" i="0" dirty="0" err="1">
                <a:effectLst/>
                <a:latin typeface="Open Sans"/>
              </a:rPr>
              <a:t>звинуватили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Францію</a:t>
            </a:r>
            <a:r>
              <a:rPr lang="ru-RU" sz="2000" b="0" i="0" dirty="0">
                <a:effectLst/>
                <a:latin typeface="Open Sans"/>
              </a:rPr>
              <a:t> перед папою </a:t>
            </a:r>
            <a:r>
              <a:rPr lang="ru-RU" sz="2000" b="0" i="0" dirty="0" err="1">
                <a:effectLst/>
                <a:latin typeface="Open Sans"/>
              </a:rPr>
              <a:t>римським</a:t>
            </a:r>
            <a:r>
              <a:rPr lang="ru-RU" sz="2000" b="0" i="0" dirty="0">
                <a:effectLst/>
                <a:latin typeface="Open Sans"/>
              </a:rPr>
              <a:t> та </a:t>
            </a:r>
            <a:r>
              <a:rPr lang="ru-RU" sz="2000" b="0" i="0" dirty="0" err="1">
                <a:effectLst/>
                <a:latin typeface="Open Sans"/>
              </a:rPr>
              <a:t>інквізицією</a:t>
            </a:r>
            <a:r>
              <a:rPr lang="ru-RU" sz="2000" b="0" i="0" dirty="0">
                <a:effectLst/>
                <a:latin typeface="Open Sans"/>
              </a:rPr>
              <a:t> в проказах </a:t>
            </a:r>
            <a:r>
              <a:rPr lang="ru-RU" sz="2000" b="0" i="0" dirty="0" err="1">
                <a:effectLst/>
                <a:latin typeface="Open Sans"/>
              </a:rPr>
              <a:t>диявола</a:t>
            </a:r>
            <a:r>
              <a:rPr lang="ru-RU" sz="2000" b="0" i="0" dirty="0">
                <a:effectLst/>
                <a:latin typeface="Open Sans"/>
              </a:rPr>
              <a:t>, а </a:t>
            </a:r>
            <a:r>
              <a:rPr lang="ru-RU" sz="2000" b="0" i="0" dirty="0" err="1">
                <a:effectLst/>
                <a:latin typeface="Open Sans"/>
              </a:rPr>
              <a:t>Вієт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був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звинувачений</a:t>
            </a:r>
            <a:r>
              <a:rPr lang="ru-RU" sz="2000" b="0" i="0" dirty="0">
                <a:effectLst/>
                <a:latin typeface="Open Sans"/>
              </a:rPr>
              <a:t> у </a:t>
            </a:r>
            <a:r>
              <a:rPr lang="ru-RU" sz="2000" b="0" i="0" dirty="0" err="1">
                <a:effectLst/>
                <a:latin typeface="Open Sans"/>
              </a:rPr>
              <a:t>союзі</a:t>
            </a:r>
            <a:r>
              <a:rPr lang="ru-RU" sz="2000" b="0" i="0" dirty="0">
                <a:effectLst/>
                <a:latin typeface="Open Sans"/>
              </a:rPr>
              <a:t> з </a:t>
            </a:r>
            <a:r>
              <a:rPr lang="ru-RU" sz="2000" b="0" i="0" dirty="0" err="1">
                <a:effectLst/>
                <a:latin typeface="Open Sans"/>
              </a:rPr>
              <a:t>дияволом</a:t>
            </a:r>
            <a:r>
              <a:rPr lang="ru-RU" sz="2000" b="0" i="0" dirty="0">
                <a:effectLst/>
                <a:latin typeface="Open Sans"/>
              </a:rPr>
              <a:t> та </a:t>
            </a:r>
            <a:r>
              <a:rPr lang="ru-RU" sz="2000" b="0" i="0" dirty="0" err="1">
                <a:effectLst/>
                <a:latin typeface="Open Sans"/>
              </a:rPr>
              <a:t>присуджений</a:t>
            </a:r>
            <a:r>
              <a:rPr lang="ru-RU" sz="2000" b="0" i="0" dirty="0">
                <a:effectLst/>
                <a:latin typeface="Open Sans"/>
              </a:rPr>
              <a:t> до </a:t>
            </a:r>
            <a:r>
              <a:rPr lang="ru-RU" sz="2000" b="0" i="0" dirty="0" err="1">
                <a:effectLst/>
                <a:latin typeface="Open Sans"/>
              </a:rPr>
              <a:t>спалення</a:t>
            </a:r>
            <a:r>
              <a:rPr lang="ru-RU" sz="2000" b="0" i="0" dirty="0">
                <a:effectLst/>
                <a:latin typeface="Open Sans"/>
              </a:rPr>
              <a:t> на </a:t>
            </a:r>
            <a:r>
              <a:rPr lang="ru-RU" sz="2000" b="0" i="0" dirty="0" err="1">
                <a:effectLst/>
                <a:latin typeface="Open Sans"/>
              </a:rPr>
              <a:t>полумї</a:t>
            </a:r>
            <a:r>
              <a:rPr lang="ru-RU" sz="2000" b="0" i="0" dirty="0">
                <a:effectLst/>
                <a:latin typeface="Open Sans"/>
              </a:rPr>
              <a:t>. На </a:t>
            </a:r>
            <a:r>
              <a:rPr lang="ru-RU" sz="2000" b="0" i="0" dirty="0" err="1">
                <a:effectLst/>
                <a:latin typeface="Open Sans"/>
              </a:rPr>
              <a:t>щастя</a:t>
            </a:r>
            <a:r>
              <a:rPr lang="ru-RU" sz="2000" b="0" i="0" dirty="0">
                <a:effectLst/>
                <a:latin typeface="Open Sans"/>
              </a:rPr>
              <a:t> для науки </a:t>
            </a:r>
            <a:r>
              <a:rPr lang="ru-RU" sz="2000" b="0" i="0" dirty="0" err="1">
                <a:effectLst/>
                <a:latin typeface="Open Sans"/>
              </a:rPr>
              <a:t>він</a:t>
            </a:r>
            <a:r>
              <a:rPr lang="ru-RU" sz="2000" b="0" i="0" dirty="0">
                <a:effectLst/>
                <a:latin typeface="Open Sans"/>
              </a:rPr>
              <a:t> не </a:t>
            </a:r>
            <a:r>
              <a:rPr lang="ru-RU" sz="2000" b="0" i="0" dirty="0" err="1">
                <a:effectLst/>
                <a:latin typeface="Open Sans"/>
              </a:rPr>
              <a:t>був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виданий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інквізиції</a:t>
            </a:r>
            <a:r>
              <a:rPr lang="ru-RU" sz="2000" b="0" i="0" dirty="0">
                <a:effectLst/>
                <a:latin typeface="Open Sans"/>
              </a:rPr>
              <a:t>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8923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F9FCFA-B722-4AE8-A788-A6624B062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7538" cy="66892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3DA8B-EC4C-402A-B951-705998E8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6"/>
            <a:ext cx="10515600" cy="68306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0" i="0" dirty="0" err="1">
                <a:effectLst/>
                <a:latin typeface="Open Sans"/>
              </a:rPr>
              <a:t>Пристрасть</a:t>
            </a:r>
            <a:r>
              <a:rPr lang="ru-RU" b="0" i="0" dirty="0">
                <a:effectLst/>
                <a:latin typeface="Open Sans"/>
              </a:rPr>
              <a:t>  </a:t>
            </a:r>
            <a:r>
              <a:rPr lang="ru-RU" b="0" i="0" dirty="0" err="1">
                <a:effectLst/>
                <a:latin typeface="Open Sans"/>
              </a:rPr>
              <a:t>Вієта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93219-6EE1-492B-BAC7-1B3BAC16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1477"/>
          </a:xfrm>
          <a:solidFill>
            <a:srgbClr val="16575D"/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Головною </a:t>
            </a:r>
            <a:r>
              <a:rPr lang="ru-RU" dirty="0" err="1">
                <a:solidFill>
                  <a:schemeClr val="bg1"/>
                </a:solidFill>
              </a:rPr>
              <a:t>пристрастю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Вієта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математика.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глибоко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вивчив</a:t>
            </a:r>
            <a:r>
              <a:rPr lang="ru-RU" dirty="0">
                <a:solidFill>
                  <a:schemeClr val="bg1"/>
                </a:solidFill>
              </a:rPr>
              <a:t> твори </a:t>
            </a:r>
            <a:r>
              <a:rPr lang="ru-RU" dirty="0" err="1">
                <a:solidFill>
                  <a:schemeClr val="bg1"/>
                </a:solidFill>
              </a:rPr>
              <a:t>классиків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Архімеда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Діофанта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найближчих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попередників</a:t>
            </a:r>
            <a:r>
              <a:rPr lang="ru-RU" dirty="0">
                <a:solidFill>
                  <a:schemeClr val="bg1"/>
                </a:solidFill>
              </a:rPr>
              <a:t> Кардано, </a:t>
            </a:r>
            <a:r>
              <a:rPr lang="ru-RU" dirty="0" err="1">
                <a:solidFill>
                  <a:schemeClr val="bg1"/>
                </a:solidFill>
              </a:rPr>
              <a:t>Бомпеллі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Стевіна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Вієта</a:t>
            </a:r>
            <a:r>
              <a:rPr lang="ru-RU" dirty="0">
                <a:solidFill>
                  <a:schemeClr val="bg1"/>
                </a:solidFill>
              </a:rPr>
              <a:t> вони не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захоплювали</a:t>
            </a:r>
            <a:r>
              <a:rPr lang="ru-RU" dirty="0">
                <a:solidFill>
                  <a:schemeClr val="bg1"/>
                </a:solidFill>
              </a:rPr>
              <a:t>, в них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бачив</a:t>
            </a:r>
            <a:r>
              <a:rPr lang="ru-RU" dirty="0">
                <a:solidFill>
                  <a:schemeClr val="bg1"/>
                </a:solidFill>
              </a:rPr>
              <a:t> велику </a:t>
            </a:r>
            <a:r>
              <a:rPr lang="ru-RU" dirty="0" err="1">
                <a:solidFill>
                  <a:schemeClr val="bg1"/>
                </a:solidFill>
              </a:rPr>
              <a:t>ваду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полягала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важкості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розуміння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словесну</a:t>
            </a:r>
            <a:r>
              <a:rPr lang="ru-RU" dirty="0">
                <a:solidFill>
                  <a:schemeClr val="bg1"/>
                </a:solidFill>
              </a:rPr>
              <a:t> символику.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дії</a:t>
            </a:r>
            <a:r>
              <a:rPr lang="ru-RU" dirty="0">
                <a:solidFill>
                  <a:schemeClr val="bg1"/>
                </a:solidFill>
              </a:rPr>
              <a:t> і знаки </a:t>
            </a:r>
            <a:r>
              <a:rPr lang="ru-RU" dirty="0" err="1">
                <a:solidFill>
                  <a:schemeClr val="bg1"/>
                </a:solidFill>
              </a:rPr>
              <a:t>записувалися</a:t>
            </a:r>
            <a:r>
              <a:rPr lang="ru-RU" dirty="0">
                <a:solidFill>
                  <a:schemeClr val="bg1"/>
                </a:solidFill>
              </a:rPr>
              <a:t> словами, не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натяку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зручні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автоматичні</a:t>
            </a:r>
            <a:r>
              <a:rPr lang="ru-RU" dirty="0">
                <a:solidFill>
                  <a:schemeClr val="bg1"/>
                </a:solidFill>
              </a:rPr>
              <a:t> правила, </a:t>
            </a:r>
            <a:r>
              <a:rPr lang="ru-RU" dirty="0" err="1">
                <a:solidFill>
                  <a:schemeClr val="bg1"/>
                </a:solidFill>
              </a:rPr>
              <a:t>якими</a:t>
            </a:r>
            <a:r>
              <a:rPr lang="ru-RU" dirty="0">
                <a:solidFill>
                  <a:schemeClr val="bg1"/>
                </a:solidFill>
              </a:rPr>
              <a:t> ми зараз </a:t>
            </a:r>
            <a:r>
              <a:rPr lang="ru-RU" dirty="0" err="1">
                <a:solidFill>
                  <a:schemeClr val="bg1"/>
                </a:solidFill>
              </a:rPr>
              <a:t>користуємось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0D0ED-E7C4-4BBE-99CD-0138787A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7538" cy="66892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09A68-0CA7-44F7-A32F-AF980909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155"/>
            <a:ext cx="10515600" cy="74302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0" i="0" dirty="0" err="1">
                <a:effectLst/>
                <a:latin typeface="Open Sans"/>
              </a:rPr>
              <a:t>Пристрасть</a:t>
            </a:r>
            <a:r>
              <a:rPr lang="ru-RU" b="0" i="0" dirty="0">
                <a:effectLst/>
                <a:latin typeface="Open Sans"/>
              </a:rPr>
              <a:t>  </a:t>
            </a:r>
            <a:r>
              <a:rPr lang="ru-RU" b="0" i="0" dirty="0" err="1">
                <a:effectLst/>
                <a:latin typeface="Open Sans"/>
              </a:rPr>
              <a:t>Вієта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9E28C-102B-480B-8A48-8DEC996BF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956"/>
            <a:ext cx="10515600" cy="2777278"/>
          </a:xfrm>
          <a:solidFill>
            <a:srgbClr val="16575D"/>
          </a:solidFill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Вієт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ввів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своє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буквенне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обчислення</a:t>
            </a:r>
            <a:r>
              <a:rPr lang="ru-RU" sz="2400" dirty="0">
                <a:solidFill>
                  <a:schemeClr val="bg1"/>
                </a:solidFill>
              </a:rPr>
              <a:t>, але й </a:t>
            </a:r>
            <a:r>
              <a:rPr lang="ru-RU" sz="2400" dirty="0" err="1">
                <a:solidFill>
                  <a:schemeClr val="bg1"/>
                </a:solidFill>
              </a:rPr>
              <a:t>зробив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принципово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нове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відкриття</a:t>
            </a:r>
            <a:r>
              <a:rPr lang="ru-RU" sz="2400" dirty="0">
                <a:solidFill>
                  <a:schemeClr val="bg1"/>
                </a:solidFill>
              </a:rPr>
              <a:t>, поставивши перед собою </a:t>
            </a:r>
            <a:r>
              <a:rPr lang="ru-RU" sz="2400" dirty="0" err="1">
                <a:solidFill>
                  <a:schemeClr val="bg1"/>
                </a:solidFill>
              </a:rPr>
              <a:t>ціль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вивчати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числа, а й </a:t>
            </a:r>
            <a:r>
              <a:rPr lang="ru-RU" sz="2400" dirty="0" err="1">
                <a:solidFill>
                  <a:schemeClr val="bg1"/>
                </a:solidFill>
              </a:rPr>
              <a:t>дії</a:t>
            </a:r>
            <a:r>
              <a:rPr lang="ru-RU" sz="2400" dirty="0">
                <a:solidFill>
                  <a:schemeClr val="bg1"/>
                </a:solidFill>
              </a:rPr>
              <a:t> над ними. Правда, в самого </a:t>
            </a:r>
            <a:r>
              <a:rPr lang="ru-RU" sz="2400" dirty="0" err="1">
                <a:solidFill>
                  <a:schemeClr val="bg1"/>
                </a:solidFill>
              </a:rPr>
              <a:t>Вієта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алгебраїчні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символи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мало </a:t>
            </a:r>
            <a:r>
              <a:rPr lang="ru-RU" sz="2400" dirty="0" err="1">
                <a:solidFill>
                  <a:schemeClr val="bg1"/>
                </a:solidFill>
              </a:rPr>
              <a:t>схожі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наші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використовував</a:t>
            </a:r>
            <a:r>
              <a:rPr lang="ru-RU" sz="2400" dirty="0">
                <a:solidFill>
                  <a:schemeClr val="bg1"/>
                </a:solidFill>
              </a:rPr>
              <a:t> + і -, знак радикалу і </a:t>
            </a:r>
            <a:r>
              <a:rPr lang="ru-RU" sz="2400" dirty="0" err="1">
                <a:solidFill>
                  <a:schemeClr val="bg1"/>
                </a:solidFill>
              </a:rPr>
              <a:t>горизонтальну</a:t>
            </a:r>
            <a:r>
              <a:rPr lang="ru-RU" sz="2400" dirty="0">
                <a:solidFill>
                  <a:schemeClr val="bg1"/>
                </a:solidFill>
              </a:rPr>
              <a:t> риску для </a:t>
            </a:r>
            <a:r>
              <a:rPr lang="ru-RU" sz="2400" dirty="0" err="1">
                <a:solidFill>
                  <a:schemeClr val="bg1"/>
                </a:solidFill>
              </a:rPr>
              <a:t>ділення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Добуток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позначав</a:t>
            </a:r>
            <a:r>
              <a:rPr lang="ru-RU" sz="2400" dirty="0">
                <a:solidFill>
                  <a:schemeClr val="bg1"/>
                </a:solidFill>
              </a:rPr>
              <a:t> словом </a:t>
            </a:r>
            <a:r>
              <a:rPr lang="ru-RU" sz="2400" dirty="0" err="1">
                <a:solidFill>
                  <a:schemeClr val="bg1"/>
                </a:solidFill>
              </a:rPr>
              <a:t>in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Вієт</a:t>
            </a:r>
            <a:r>
              <a:rPr lang="ru-RU" sz="2400" dirty="0">
                <a:solidFill>
                  <a:schemeClr val="bg1"/>
                </a:solidFill>
              </a:rPr>
              <a:t> першим став </a:t>
            </a:r>
            <a:r>
              <a:rPr lang="ru-RU" sz="2400" dirty="0" err="1">
                <a:solidFill>
                  <a:schemeClr val="bg1"/>
                </a:solidFill>
              </a:rPr>
              <a:t>використовувати</a:t>
            </a:r>
            <a:r>
              <a:rPr lang="ru-RU" sz="2400" dirty="0">
                <a:solidFill>
                  <a:schemeClr val="bg1"/>
                </a:solidFill>
              </a:rPr>
              <a:t> дужки,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, правда, в </a:t>
            </a:r>
            <a:r>
              <a:rPr lang="ru-RU" sz="2400" dirty="0" err="1">
                <a:solidFill>
                  <a:schemeClr val="bg1"/>
                </a:solidFill>
              </a:rPr>
              <a:t>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вигляд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дужок</a:t>
            </a:r>
            <a:r>
              <a:rPr lang="ru-RU" sz="2400" dirty="0">
                <a:solidFill>
                  <a:schemeClr val="bg1"/>
                </a:solidFill>
              </a:rPr>
              <a:t>, а риски над </a:t>
            </a:r>
            <a:r>
              <a:rPr lang="ru-RU" sz="2400" dirty="0" err="1">
                <a:solidFill>
                  <a:schemeClr val="bg1"/>
                </a:solidFill>
              </a:rPr>
              <a:t>мноогочленом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17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BF551B-7FC6-462D-876A-B9FFF2EE9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7538" cy="66892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B0B22-6F5E-4A31-80AD-2C50EF70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546"/>
            <a:ext cx="10515600" cy="6542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Open Sans"/>
              </a:rPr>
              <a:t>Теорема   </a:t>
            </a:r>
            <a:r>
              <a:rPr lang="ru-RU" b="0" i="0" dirty="0" err="1">
                <a:effectLst/>
                <a:latin typeface="Open Sans"/>
              </a:rPr>
              <a:t>Вієта</a:t>
            </a:r>
            <a:r>
              <a:rPr lang="ru-RU" b="0" i="0" dirty="0">
                <a:effectLst/>
                <a:latin typeface="Open Sans"/>
              </a:rPr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16F4B-5B1E-4157-84CF-A135279F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4006"/>
          </a:xfrm>
          <a:solidFill>
            <a:srgbClr val="16575D"/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Теорема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оголошена</a:t>
            </a:r>
            <a:r>
              <a:rPr lang="ru-RU" dirty="0">
                <a:solidFill>
                  <a:schemeClr val="bg1"/>
                </a:solidFill>
              </a:rPr>
              <a:t> у 1591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Тепер</a:t>
            </a:r>
            <a:r>
              <a:rPr lang="ru-RU" dirty="0">
                <a:solidFill>
                  <a:schemeClr val="bg1"/>
                </a:solidFill>
              </a:rPr>
              <a:t> вона носить </a:t>
            </a:r>
            <a:r>
              <a:rPr lang="ru-RU" dirty="0" err="1">
                <a:solidFill>
                  <a:schemeClr val="bg1"/>
                </a:solidFill>
              </a:rPr>
              <a:t>імя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Вієта</a:t>
            </a:r>
            <a:r>
              <a:rPr lang="ru-RU" dirty="0">
                <a:solidFill>
                  <a:schemeClr val="bg1"/>
                </a:solidFill>
              </a:rPr>
              <a:t>, а сам автор </a:t>
            </a:r>
            <a:r>
              <a:rPr lang="ru-RU" dirty="0" err="1">
                <a:solidFill>
                  <a:schemeClr val="bg1"/>
                </a:solidFill>
              </a:rPr>
              <a:t>формулював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так: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B+D, </a:t>
            </a:r>
            <a:r>
              <a:rPr lang="ru-RU" dirty="0" err="1">
                <a:solidFill>
                  <a:schemeClr val="bg1"/>
                </a:solidFill>
              </a:rPr>
              <a:t>помножене</a:t>
            </a:r>
            <a:r>
              <a:rPr lang="ru-RU" dirty="0">
                <a:solidFill>
                  <a:schemeClr val="bg1"/>
                </a:solidFill>
              </a:rPr>
              <a:t> на А, </a:t>
            </a:r>
            <a:r>
              <a:rPr lang="ru-RU" dirty="0" err="1">
                <a:solidFill>
                  <a:schemeClr val="bg1"/>
                </a:solidFill>
              </a:rPr>
              <a:t>мінус</a:t>
            </a:r>
            <a:r>
              <a:rPr lang="ru-RU" dirty="0">
                <a:solidFill>
                  <a:schemeClr val="bg1"/>
                </a:solidFill>
              </a:rPr>
              <a:t> А в </a:t>
            </a:r>
            <a:r>
              <a:rPr lang="ru-RU" dirty="0" err="1">
                <a:solidFill>
                  <a:schemeClr val="bg1"/>
                </a:solidFill>
              </a:rPr>
              <a:t>квадраті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дорівнює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BD, </a:t>
            </a:r>
            <a:r>
              <a:rPr lang="ru-RU" dirty="0">
                <a:solidFill>
                  <a:schemeClr val="bg1"/>
                </a:solidFill>
              </a:rPr>
              <a:t>то А </a:t>
            </a:r>
            <a:r>
              <a:rPr lang="ru-RU" dirty="0" err="1">
                <a:solidFill>
                  <a:schemeClr val="bg1"/>
                </a:solidFill>
              </a:rPr>
              <a:t>дорівнює</a:t>
            </a:r>
            <a:r>
              <a:rPr lang="ru-RU" dirty="0">
                <a:solidFill>
                  <a:schemeClr val="bg1"/>
                </a:solidFill>
              </a:rPr>
              <a:t> В і </a:t>
            </a:r>
            <a:r>
              <a:rPr lang="ru-RU" dirty="0" err="1">
                <a:solidFill>
                  <a:schemeClr val="bg1"/>
                </a:solidFill>
              </a:rPr>
              <a:t>дорівнює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D. </a:t>
            </a:r>
            <a:r>
              <a:rPr lang="ru-RU" dirty="0">
                <a:solidFill>
                  <a:schemeClr val="bg1"/>
                </a:solidFill>
              </a:rPr>
              <a:t>Теорема </a:t>
            </a:r>
            <a:r>
              <a:rPr lang="ru-RU" dirty="0" err="1">
                <a:solidFill>
                  <a:schemeClr val="bg1"/>
                </a:solidFill>
              </a:rPr>
              <a:t>Вієта</a:t>
            </a:r>
            <a:r>
              <a:rPr lang="ru-RU" dirty="0">
                <a:solidFill>
                  <a:schemeClr val="bg1"/>
                </a:solidFill>
              </a:rPr>
              <a:t> стала зараз </a:t>
            </a:r>
            <a:r>
              <a:rPr lang="ru-RU" dirty="0" err="1">
                <a:solidFill>
                  <a:schemeClr val="bg1"/>
                </a:solidFill>
              </a:rPr>
              <a:t>найвідомішим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твердженням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шкільної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алгебри</a:t>
            </a:r>
            <a:r>
              <a:rPr lang="ru-RU" dirty="0">
                <a:solidFill>
                  <a:schemeClr val="bg1"/>
                </a:solidFill>
              </a:rPr>
              <a:t>. Теорема </a:t>
            </a:r>
            <a:r>
              <a:rPr lang="ru-RU" dirty="0" err="1">
                <a:solidFill>
                  <a:schemeClr val="bg1"/>
                </a:solidFill>
              </a:rPr>
              <a:t>Вієта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варта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уваги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 паче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узагальнити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многочленів</a:t>
            </a:r>
            <a:r>
              <a:rPr lang="ru-RU" dirty="0">
                <a:solidFill>
                  <a:schemeClr val="bg1"/>
                </a:solidFill>
              </a:rPr>
              <a:t> будь–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степіня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7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E0F0E-0115-406F-B2F1-B85E37EB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016"/>
            <a:ext cx="10515600" cy="71416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>
                <a:latin typeface="Open Sans"/>
              </a:rPr>
              <a:t>О</a:t>
            </a:r>
            <a:r>
              <a:rPr lang="ru-RU" b="0" i="0" dirty="0" err="1">
                <a:effectLst/>
                <a:latin typeface="Open Sans"/>
              </a:rPr>
              <a:t>станні</a:t>
            </a:r>
            <a:r>
              <a:rPr lang="ru-RU" b="0" i="0" dirty="0">
                <a:effectLst/>
                <a:latin typeface="Open Sans"/>
              </a:rPr>
              <a:t> роки </a:t>
            </a:r>
            <a:r>
              <a:rPr lang="ru-RU" b="0" i="0" dirty="0" err="1">
                <a:effectLst/>
                <a:latin typeface="Open Sans"/>
              </a:rPr>
              <a:t>життя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Вієт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5612D-443C-470E-BBC4-FDEC3DD7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Вієт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з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але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цікавитися</a:t>
            </a:r>
            <a:r>
              <a:rPr lang="ru-RU" dirty="0"/>
              <a:t> наукою.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вступив у </a:t>
            </a:r>
            <a:r>
              <a:rPr lang="ru-RU" dirty="0" err="1"/>
              <a:t>полеміку</a:t>
            </a:r>
            <a:r>
              <a:rPr lang="ru-RU" dirty="0"/>
              <a:t> з приводу </a:t>
            </a:r>
            <a:r>
              <a:rPr lang="ru-RU" dirty="0" err="1"/>
              <a:t>введення</a:t>
            </a:r>
            <a:r>
              <a:rPr lang="ru-RU" dirty="0"/>
              <a:t> нового </a:t>
            </a:r>
            <a:r>
              <a:rPr lang="ru-RU" dirty="0" err="1"/>
              <a:t>григоріанського</a:t>
            </a:r>
            <a:r>
              <a:rPr lang="ru-RU" dirty="0"/>
              <a:t> календаря.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. У мемуарах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придрорних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є </a:t>
            </a:r>
            <a:r>
              <a:rPr lang="ru-RU" dirty="0" err="1"/>
              <a:t>вказівки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Вієт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дочка,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спадкоємниця</a:t>
            </a:r>
            <a:r>
              <a:rPr lang="ru-RU" dirty="0"/>
              <a:t> </a:t>
            </a:r>
            <a:r>
              <a:rPr lang="ru-RU" dirty="0" err="1"/>
              <a:t>імення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Вієт</a:t>
            </a:r>
            <a:r>
              <a:rPr lang="ru-RU" dirty="0"/>
              <a:t> </a:t>
            </a:r>
            <a:r>
              <a:rPr lang="ru-RU" dirty="0" err="1"/>
              <a:t>звався</a:t>
            </a:r>
            <a:r>
              <a:rPr lang="ru-RU" dirty="0"/>
              <a:t> </a:t>
            </a:r>
            <a:r>
              <a:rPr lang="ru-RU" dirty="0" err="1"/>
              <a:t>синьйор</a:t>
            </a:r>
            <a:r>
              <a:rPr lang="ru-RU" dirty="0"/>
              <a:t> де ла </a:t>
            </a:r>
            <a:r>
              <a:rPr lang="ru-RU" dirty="0" err="1"/>
              <a:t>Біготьє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придворних</a:t>
            </a:r>
            <a:r>
              <a:rPr lang="ru-RU" dirty="0"/>
              <a:t> новинах </a:t>
            </a:r>
            <a:r>
              <a:rPr lang="ru-RU" dirty="0" err="1"/>
              <a:t>маркіз</a:t>
            </a:r>
            <a:r>
              <a:rPr lang="ru-RU" dirty="0"/>
              <a:t> </a:t>
            </a:r>
            <a:r>
              <a:rPr lang="ru-RU" dirty="0" err="1"/>
              <a:t>Летуаль</a:t>
            </a:r>
            <a:r>
              <a:rPr lang="ru-RU" dirty="0"/>
              <a:t> писав:...14 лютого 1603 р. Господин </a:t>
            </a:r>
            <a:r>
              <a:rPr lang="ru-RU" dirty="0" err="1"/>
              <a:t>Вієт</a:t>
            </a:r>
            <a:r>
              <a:rPr lang="ru-RU" dirty="0"/>
              <a:t>, </a:t>
            </a:r>
            <a:r>
              <a:rPr lang="ru-RU" dirty="0" err="1"/>
              <a:t>рекетмейстр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великого </a:t>
            </a:r>
            <a:r>
              <a:rPr lang="ru-RU" dirty="0" err="1"/>
              <a:t>розуму</a:t>
            </a:r>
            <a:r>
              <a:rPr lang="ru-RU" dirty="0"/>
              <a:t> і </a:t>
            </a:r>
            <a:r>
              <a:rPr lang="ru-RU" dirty="0" err="1"/>
              <a:t>розмірковування</a:t>
            </a:r>
            <a:r>
              <a:rPr lang="ru-RU" dirty="0"/>
              <a:t> і один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математиків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помер... в </a:t>
            </a:r>
            <a:r>
              <a:rPr lang="ru-RU" dirty="0" err="1"/>
              <a:t>Парижі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, за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думкою</a:t>
            </a:r>
            <a:r>
              <a:rPr lang="ru-RU" dirty="0"/>
              <a:t>, 20 </a:t>
            </a:r>
            <a:r>
              <a:rPr lang="ru-RU" dirty="0" err="1"/>
              <a:t>екю</a:t>
            </a:r>
            <a:r>
              <a:rPr lang="ru-RU" dirty="0"/>
              <a:t>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шістидесяти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3074" name="Picture 2" descr="Старт в науці. Цікаві факти з життя Франсуа Вієт Роки життя франсуа">
            <a:extLst>
              <a:ext uri="{FF2B5EF4-FFF2-40B4-BE49-F238E27FC236}">
                <a16:creationId xmlns:a16="http://schemas.microsoft.com/office/drawing/2014/main" id="{E86D0667-72DB-4167-AB2F-E3A98846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6" y="1"/>
            <a:ext cx="10638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685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Open Sans</vt:lpstr>
      <vt:lpstr>Times New Roman</vt:lpstr>
      <vt:lpstr>Тема Office</vt:lpstr>
      <vt:lpstr> Франсуа Вієт </vt:lpstr>
      <vt:lpstr>Франсуа Вієт. Біографія</vt:lpstr>
      <vt:lpstr>Перша слава Франсуа Вієта </vt:lpstr>
      <vt:lpstr>Пристрасть  Вієта</vt:lpstr>
      <vt:lpstr>Пристрасть  Вієта</vt:lpstr>
      <vt:lpstr>Теорема   Вієта </vt:lpstr>
      <vt:lpstr>Останні роки життя Вієт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Франсуа Вієт</dc:title>
  <dc:creator>1</dc:creator>
  <cp:lastModifiedBy>1</cp:lastModifiedBy>
  <cp:revision>5</cp:revision>
  <dcterms:created xsi:type="dcterms:W3CDTF">2021-04-06T10:56:04Z</dcterms:created>
  <dcterms:modified xsi:type="dcterms:W3CDTF">2021-04-21T04:22:38Z</dcterms:modified>
</cp:coreProperties>
</file>