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4" r:id="rId6"/>
    <p:sldId id="28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07" autoAdjust="0"/>
  </p:normalViewPr>
  <p:slideViewPr>
    <p:cSldViewPr>
      <p:cViewPr varScale="1">
        <p:scale>
          <a:sx n="107" d="100"/>
          <a:sy n="107" d="100"/>
        </p:scale>
        <p:origin x="-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82567E-633A-4D7C-A616-570A1B7BC337}" type="datetimeFigureOut">
              <a:rPr lang="ru-RU" smtClean="0"/>
              <a:pPr/>
              <a:t>19.05.2016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A6550E-C1E4-4C64-AB0C-0D0A4F37B7F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2567E-633A-4D7C-A616-570A1B7BC337}" type="datetimeFigureOut">
              <a:rPr lang="ru-RU" smtClean="0"/>
              <a:pPr/>
              <a:t>19.05.2016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6550E-C1E4-4C64-AB0C-0D0A4F37B7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uk-UA" b="1" dirty="0"/>
              <a:t>ТЕХНОЛОГІЇ ЗАХОПЛЕННЯ </a:t>
            </a:r>
            <a:r>
              <a:rPr lang="uk-UA" b="1" dirty="0" smtClean="0"/>
              <a:t>РУХУ</a:t>
            </a:r>
            <a:r>
              <a:rPr lang="en-US" b="1" dirty="0" smtClean="0"/>
              <a:t/>
            </a:r>
            <a:br>
              <a:rPr lang="en-US" b="1" dirty="0" smtClean="0"/>
            </a:br>
            <a:r>
              <a:rPr lang="ru-RU" b="1" dirty="0" err="1"/>
              <a:t>motion</a:t>
            </a:r>
            <a:r>
              <a:rPr lang="ru-RU" b="1" dirty="0"/>
              <a:t> </a:t>
            </a:r>
            <a:r>
              <a:rPr lang="ru-RU" b="1" dirty="0" err="1"/>
              <a:t>capture</a:t>
            </a:r>
            <a:r>
              <a:rPr lang="ru-RU" dirty="0"/>
              <a:t/>
            </a:r>
            <a:br>
              <a:rPr lang="ru-RU" dirty="0"/>
            </a:br>
            <a:endParaRPr lang="ru-RU" dirty="0"/>
          </a:p>
        </p:txBody>
      </p:sp>
      <p:sp>
        <p:nvSpPr>
          <p:cNvPr id="7" name="Содержимое 6"/>
          <p:cNvSpPr>
            <a:spLocks noGrp="1"/>
          </p:cNvSpPr>
          <p:nvPr>
            <p:ph idx="1"/>
          </p:nvPr>
        </p:nvSpPr>
        <p:spPr>
          <a:xfrm>
            <a:off x="3957630" y="6072206"/>
            <a:ext cx="5186370" cy="911213"/>
          </a:xfrm>
        </p:spPr>
        <p:txBody>
          <a:bodyPr>
            <a:normAutofit/>
          </a:bodyPr>
          <a:lstStyle/>
          <a:p>
            <a:pPr>
              <a:buNone/>
            </a:pPr>
            <a:r>
              <a:rPr lang="ru-RU" dirty="0" smtClean="0"/>
              <a:t>П</a:t>
            </a:r>
            <a:r>
              <a:rPr lang="uk-UA" dirty="0" err="1" smtClean="0"/>
              <a:t>ідготував</a:t>
            </a:r>
            <a:r>
              <a:rPr lang="uk-UA" dirty="0" smtClean="0"/>
              <a:t> </a:t>
            </a:r>
            <a:r>
              <a:rPr lang="uk-UA" dirty="0" err="1" smtClean="0"/>
              <a:t>Бутенко</a:t>
            </a:r>
            <a:r>
              <a:rPr lang="uk-UA" dirty="0" smtClean="0"/>
              <a:t> Сергій</a:t>
            </a:r>
            <a:endParaRPr lang="ru-RU" dirty="0"/>
          </a:p>
        </p:txBody>
      </p:sp>
      <p:pic>
        <p:nvPicPr>
          <p:cNvPr id="4" name="Рисунок 3" descr="a-brief-history-of-motion-capture-in-the-movies_j5xu.1920.jpg"/>
          <p:cNvPicPr>
            <a:picLocks noChangeAspect="1"/>
          </p:cNvPicPr>
          <p:nvPr/>
        </p:nvPicPr>
        <p:blipFill>
          <a:blip r:embed="rId2"/>
          <a:stretch>
            <a:fillRect/>
          </a:stretch>
        </p:blipFill>
        <p:spPr>
          <a:xfrm>
            <a:off x="357158" y="1428736"/>
            <a:ext cx="8286808" cy="4661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329642" cy="5697559"/>
          </a:xfrm>
        </p:spPr>
        <p:txBody>
          <a:bodyPr>
            <a:normAutofit fontScale="70000" lnSpcReduction="20000"/>
          </a:bodyPr>
          <a:lstStyle/>
          <a:p>
            <a:pPr>
              <a:buNone/>
            </a:pPr>
            <a:r>
              <a:rPr lang="uk-UA" dirty="0" smtClean="0"/>
              <a:t>     2. Магнітні системи, в яких маркерами є магніти, а камерами - ресивери, система вираховує їх позиції по спотворенню магнітного потоку.</a:t>
            </a:r>
            <a:endParaRPr lang="ru-RU" dirty="0" smtClean="0"/>
          </a:p>
          <a:p>
            <a:pPr>
              <a:buNone/>
            </a:pPr>
            <a:r>
              <a:rPr lang="uk-UA" b="1" dirty="0" smtClean="0"/>
              <a:t>     Мінуси магнітних систем:</a:t>
            </a:r>
            <a:endParaRPr lang="ru-RU" b="1" dirty="0" smtClean="0"/>
          </a:p>
          <a:p>
            <a:pPr lvl="0"/>
            <a:r>
              <a:rPr lang="uk-UA" dirty="0" smtClean="0"/>
              <a:t>Магнітні системи схильні до магнітних і електричних перешкод від металевих предметів і оточення (електропроводки приміщення, оргтехніки, арматури в плитах будови);</a:t>
            </a:r>
            <a:endParaRPr lang="ru-RU" dirty="0" smtClean="0"/>
          </a:p>
          <a:p>
            <a:pPr lvl="0"/>
            <a:r>
              <a:rPr lang="uk-UA" dirty="0" smtClean="0"/>
              <a:t>Мінлива чутливість сенсорів в залежності від їх положення в робочій зоні;</a:t>
            </a:r>
            <a:endParaRPr lang="ru-RU" dirty="0" smtClean="0"/>
          </a:p>
          <a:p>
            <a:pPr lvl="0"/>
            <a:r>
              <a:rPr lang="uk-UA" dirty="0" smtClean="0"/>
              <a:t>Менша в порівнянні з оптичними системами робоча зона;</a:t>
            </a:r>
            <a:endParaRPr lang="ru-RU" dirty="0" smtClean="0"/>
          </a:p>
          <a:p>
            <a:pPr lvl="0"/>
            <a:r>
              <a:rPr lang="uk-UA" dirty="0" smtClean="0"/>
              <a:t>Відсутність можливості захоплення рухів і міміки обличчя;</a:t>
            </a:r>
            <a:endParaRPr lang="ru-RU" dirty="0" smtClean="0"/>
          </a:p>
          <a:p>
            <a:pPr lvl="0"/>
            <a:r>
              <a:rPr lang="uk-UA" dirty="0" smtClean="0"/>
              <a:t>Додатковий контролер, прикріплений до актора і підключений до магнітних маркерів, або навіть зв'язка проводів, що тягнеться від актора до комп'ютера;</a:t>
            </a:r>
            <a:endParaRPr lang="ru-RU" dirty="0" smtClean="0"/>
          </a:p>
          <a:p>
            <a:pPr lvl="0"/>
            <a:r>
              <a:rPr lang="uk-UA" dirty="0" smtClean="0"/>
              <a:t>Висока вартість магнітних маркерів.</a:t>
            </a:r>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525963"/>
          </a:xfrm>
        </p:spPr>
        <p:txBody>
          <a:bodyPr>
            <a:normAutofit fontScale="62500" lnSpcReduction="20000"/>
          </a:bodyPr>
          <a:lstStyle/>
          <a:p>
            <a:pPr>
              <a:buNone/>
            </a:pPr>
            <a:r>
              <a:rPr lang="uk-UA" dirty="0" smtClean="0"/>
              <a:t>      3. Механічні системи безпосередньо стежать за згинанням суглобів, для цього на актора одягається спеціальний механічний mocap-скелет, який повторює слідом за ним всі рухи. В комп'ютер при цьому передаються дані про кути згинів всіх суглобів.</a:t>
            </a:r>
            <a:endParaRPr lang="ru-RU" dirty="0" smtClean="0"/>
          </a:p>
          <a:p>
            <a:pPr>
              <a:buNone/>
            </a:pPr>
            <a:r>
              <a:rPr lang="uk-UA" dirty="0" smtClean="0"/>
              <a:t>      </a:t>
            </a:r>
            <a:r>
              <a:rPr lang="uk-UA" b="1" dirty="0" smtClean="0"/>
              <a:t>Мінуси механічних систем:</a:t>
            </a:r>
            <a:endParaRPr lang="ru-RU" b="1" dirty="0" smtClean="0"/>
          </a:p>
          <a:p>
            <a:pPr lvl="0"/>
            <a:r>
              <a:rPr lang="uk-UA" dirty="0" err="1" smtClean="0"/>
              <a:t>MoСap-скелет</a:t>
            </a:r>
            <a:r>
              <a:rPr lang="uk-UA" dirty="0" smtClean="0"/>
              <a:t>, з додатковим контролером, прикріпленим до актора і підключеним до сенсорів згинів, а в деяких випадках і дроти, що тягнуться від скелета, сильно обмежують руху актора.</a:t>
            </a:r>
            <a:endParaRPr lang="ru-RU" dirty="0" smtClean="0"/>
          </a:p>
          <a:p>
            <a:pPr lvl="0">
              <a:buNone/>
            </a:pPr>
            <a:r>
              <a:rPr lang="uk-UA" dirty="0" smtClean="0"/>
              <a:t>      </a:t>
            </a:r>
            <a:r>
              <a:rPr lang="uk-UA" b="1" dirty="0" smtClean="0"/>
              <a:t>Відсутність можливості захоплення:</a:t>
            </a:r>
            <a:endParaRPr lang="ru-RU" b="1" dirty="0" smtClean="0"/>
          </a:p>
          <a:p>
            <a:pPr lvl="0"/>
            <a:r>
              <a:rPr lang="uk-UA" dirty="0" smtClean="0"/>
              <a:t>Рухів і міміки обличчя;</a:t>
            </a:r>
            <a:endParaRPr lang="ru-RU" dirty="0" smtClean="0"/>
          </a:p>
          <a:p>
            <a:pPr lvl="0"/>
            <a:r>
              <a:rPr lang="uk-UA" dirty="0" smtClean="0"/>
              <a:t>Рухів тісної взаємодії двох і більше акторів (боротьба, танці з підтримками і т. п.);</a:t>
            </a:r>
            <a:endParaRPr lang="ru-RU" dirty="0" smtClean="0"/>
          </a:p>
          <a:p>
            <a:pPr lvl="0"/>
            <a:r>
              <a:rPr lang="uk-UA" dirty="0" smtClean="0"/>
              <a:t>Рухів на підлозі - перекиди, падіння і т. п.</a:t>
            </a:r>
            <a:endParaRPr lang="ru-RU" dirty="0" smtClean="0"/>
          </a:p>
          <a:p>
            <a:pPr lvl="0"/>
            <a:r>
              <a:rPr lang="uk-UA" dirty="0" smtClean="0"/>
              <a:t> Ризик поломки механіки при необережному використанні.</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01122" cy="5000660"/>
          </a:xfrm>
        </p:spPr>
        <p:txBody>
          <a:bodyPr>
            <a:normAutofit fontScale="70000" lnSpcReduction="20000"/>
          </a:bodyPr>
          <a:lstStyle/>
          <a:p>
            <a:pPr>
              <a:buNone/>
            </a:pPr>
            <a:r>
              <a:rPr lang="uk-UA" dirty="0" smtClean="0"/>
              <a:t>     4.  Гіроскопічні системи для збору інформації про рух використовують мініатюрні гіроскопи і інерційні сенсори, розташовані на тілі актора - також як і маркери або магніти в інших mocap-системах. Дані з гіроскопів і сенсорів передаються в комп'ютер, де відбувається їх обробка і запис. Система визначає не тільки положення сенсора, але також кут його нахилу.</a:t>
            </a:r>
            <a:endParaRPr lang="ru-RU" dirty="0" smtClean="0"/>
          </a:p>
          <a:p>
            <a:pPr>
              <a:buNone/>
            </a:pPr>
            <a:r>
              <a:rPr lang="uk-UA" dirty="0" smtClean="0"/>
              <a:t>     </a:t>
            </a:r>
            <a:r>
              <a:rPr lang="uk-UA" b="1" dirty="0" smtClean="0"/>
              <a:t>Мінуси гіроскопічних систем:</a:t>
            </a:r>
            <a:endParaRPr lang="ru-RU" b="1" dirty="0" smtClean="0"/>
          </a:p>
          <a:p>
            <a:pPr lvl="0"/>
            <a:r>
              <a:rPr lang="uk-UA" dirty="0" smtClean="0"/>
              <a:t>Відсутність можливості захоплення рухів і міміки обличчя;</a:t>
            </a:r>
            <a:endParaRPr lang="ru-RU" dirty="0" smtClean="0"/>
          </a:p>
          <a:p>
            <a:pPr lvl="0"/>
            <a:r>
              <a:rPr lang="ru-RU" dirty="0" err="1" smtClean="0"/>
              <a:t>Додатковий</a:t>
            </a:r>
            <a:r>
              <a:rPr lang="ru-RU" dirty="0" smtClean="0"/>
              <a:t> контролер, </a:t>
            </a:r>
            <a:r>
              <a:rPr lang="ru-RU" dirty="0" err="1" smtClean="0"/>
              <a:t>прикріплений</a:t>
            </a:r>
            <a:r>
              <a:rPr lang="ru-RU" dirty="0" smtClean="0"/>
              <a:t> до </a:t>
            </a:r>
            <a:r>
              <a:rPr lang="ru-RU" dirty="0" err="1" smtClean="0"/>
              <a:t>актора</a:t>
            </a:r>
            <a:r>
              <a:rPr lang="ru-RU" dirty="0" smtClean="0"/>
              <a:t> </a:t>
            </a:r>
            <a:r>
              <a:rPr lang="ru-RU" dirty="0" err="1" smtClean="0"/>
              <a:t>і</a:t>
            </a:r>
            <a:r>
              <a:rPr lang="ru-RU" dirty="0" smtClean="0"/>
              <a:t> </a:t>
            </a:r>
            <a:r>
              <a:rPr lang="ru-RU" dirty="0" err="1" smtClean="0"/>
              <a:t>підключений</a:t>
            </a:r>
            <a:r>
              <a:rPr lang="ru-RU" dirty="0" smtClean="0"/>
              <a:t> </a:t>
            </a:r>
            <a:r>
              <a:rPr lang="ru-RU" dirty="0" err="1" smtClean="0"/>
              <a:t>до</a:t>
            </a:r>
            <a:r>
              <a:rPr lang="ru-RU" dirty="0" smtClean="0"/>
              <a:t> </a:t>
            </a:r>
            <a:r>
              <a:rPr lang="ru-RU" dirty="0" err="1" smtClean="0"/>
              <a:t>магнітних</a:t>
            </a:r>
            <a:r>
              <a:rPr lang="ru-RU" dirty="0" smtClean="0"/>
              <a:t> </a:t>
            </a:r>
            <a:r>
              <a:rPr lang="ru-RU" dirty="0" err="1" smtClean="0"/>
              <a:t>маркерів</a:t>
            </a:r>
            <a:r>
              <a:rPr lang="ru-RU" dirty="0" smtClean="0"/>
              <a:t>, </a:t>
            </a:r>
            <a:r>
              <a:rPr lang="ru-RU" dirty="0" err="1" smtClean="0"/>
              <a:t>або</a:t>
            </a:r>
            <a:r>
              <a:rPr lang="ru-RU" dirty="0" smtClean="0"/>
              <a:t> </a:t>
            </a:r>
            <a:r>
              <a:rPr lang="ru-RU" dirty="0" err="1" smtClean="0"/>
              <a:t>навіть</a:t>
            </a:r>
            <a:r>
              <a:rPr lang="ru-RU" dirty="0" smtClean="0"/>
              <a:t> </a:t>
            </a:r>
            <a:r>
              <a:rPr lang="ru-RU" dirty="0" err="1" smtClean="0"/>
              <a:t>зв'язка</a:t>
            </a:r>
            <a:r>
              <a:rPr lang="ru-RU" dirty="0" smtClean="0"/>
              <a:t> </a:t>
            </a:r>
            <a:r>
              <a:rPr lang="ru-RU" dirty="0" err="1" smtClean="0"/>
              <a:t>проводів</a:t>
            </a:r>
            <a:r>
              <a:rPr lang="ru-RU" dirty="0" smtClean="0"/>
              <a:t>, </a:t>
            </a:r>
            <a:r>
              <a:rPr lang="ru-RU" dirty="0" err="1" smtClean="0"/>
              <a:t>що</a:t>
            </a:r>
            <a:r>
              <a:rPr lang="ru-RU" dirty="0" smtClean="0"/>
              <a:t> </a:t>
            </a:r>
            <a:r>
              <a:rPr lang="ru-RU" dirty="0" err="1" smtClean="0"/>
              <a:t>тягнеться</a:t>
            </a:r>
            <a:r>
              <a:rPr lang="ru-RU" dirty="0" smtClean="0"/>
              <a:t> </a:t>
            </a:r>
            <a:r>
              <a:rPr lang="ru-RU" dirty="0" err="1" smtClean="0"/>
              <a:t>від</a:t>
            </a:r>
            <a:r>
              <a:rPr lang="ru-RU" dirty="0" smtClean="0"/>
              <a:t> </a:t>
            </a:r>
            <a:r>
              <a:rPr lang="ru-RU" dirty="0" err="1" smtClean="0"/>
              <a:t>актора</a:t>
            </a:r>
            <a:r>
              <a:rPr lang="ru-RU" dirty="0" smtClean="0"/>
              <a:t> </a:t>
            </a:r>
            <a:r>
              <a:rPr lang="ru-RU" dirty="0" err="1" smtClean="0"/>
              <a:t>до</a:t>
            </a:r>
            <a:r>
              <a:rPr lang="ru-RU" dirty="0" smtClean="0"/>
              <a:t> </a:t>
            </a:r>
            <a:r>
              <a:rPr lang="ru-RU" dirty="0" err="1" smtClean="0"/>
              <a:t>комп'ютера</a:t>
            </a:r>
            <a:r>
              <a:rPr lang="ru-RU" dirty="0" smtClean="0"/>
              <a:t>;</a:t>
            </a:r>
          </a:p>
          <a:p>
            <a:pPr lvl="0"/>
            <a:r>
              <a:rPr lang="ru-RU" dirty="0" err="1" smtClean="0"/>
              <a:t>Висока</a:t>
            </a:r>
            <a:r>
              <a:rPr lang="ru-RU" dirty="0" smtClean="0"/>
              <a:t> </a:t>
            </a:r>
            <a:r>
              <a:rPr lang="ru-RU" dirty="0" err="1" smtClean="0"/>
              <a:t>вартість</a:t>
            </a:r>
            <a:r>
              <a:rPr lang="ru-RU" dirty="0" smtClean="0"/>
              <a:t> </a:t>
            </a:r>
            <a:r>
              <a:rPr lang="ru-RU" dirty="0" err="1" smtClean="0"/>
              <a:t>гіроскопів</a:t>
            </a:r>
            <a:r>
              <a:rPr lang="ru-RU" dirty="0" smtClean="0"/>
              <a:t> </a:t>
            </a:r>
            <a:r>
              <a:rPr lang="ru-RU" dirty="0" err="1" smtClean="0"/>
              <a:t>і</a:t>
            </a:r>
            <a:r>
              <a:rPr lang="ru-RU" dirty="0" smtClean="0"/>
              <a:t> </a:t>
            </a:r>
            <a:r>
              <a:rPr lang="ru-RU" dirty="0" err="1" smtClean="0"/>
              <a:t>інерційних</a:t>
            </a:r>
            <a:r>
              <a:rPr lang="ru-RU" dirty="0" smtClean="0"/>
              <a:t> </a:t>
            </a:r>
            <a:r>
              <a:rPr lang="ru-RU" dirty="0" err="1" smtClean="0"/>
              <a:t>сенсорів</a:t>
            </a:r>
            <a:r>
              <a:rPr lang="ru-RU" dirty="0" smtClean="0"/>
              <a:t>;</a:t>
            </a:r>
          </a:p>
          <a:p>
            <a:pPr lvl="0"/>
            <a:r>
              <a:rPr lang="ru-RU" dirty="0" smtClean="0"/>
              <a:t>Для </a:t>
            </a:r>
            <a:r>
              <a:rPr lang="ru-RU" dirty="0" err="1" smtClean="0"/>
              <a:t>визначення</a:t>
            </a:r>
            <a:r>
              <a:rPr lang="ru-RU" dirty="0" smtClean="0"/>
              <a:t> </a:t>
            </a:r>
            <a:r>
              <a:rPr lang="ru-RU" dirty="0" err="1" smtClean="0"/>
              <a:t>положення</a:t>
            </a:r>
            <a:r>
              <a:rPr lang="ru-RU" dirty="0" smtClean="0"/>
              <a:t> </a:t>
            </a:r>
            <a:r>
              <a:rPr lang="ru-RU" dirty="0" err="1" smtClean="0"/>
              <a:t>актора</a:t>
            </a:r>
            <a:r>
              <a:rPr lang="ru-RU" dirty="0" smtClean="0"/>
              <a:t> в </a:t>
            </a:r>
            <a:r>
              <a:rPr lang="ru-RU" dirty="0" err="1" smtClean="0"/>
              <a:t>просторі</a:t>
            </a:r>
            <a:r>
              <a:rPr lang="ru-RU" dirty="0" smtClean="0"/>
              <a:t> </a:t>
            </a:r>
            <a:r>
              <a:rPr lang="ru-RU" dirty="0" err="1" smtClean="0"/>
              <a:t>потрібна</a:t>
            </a:r>
            <a:r>
              <a:rPr lang="ru-RU" dirty="0" smtClean="0"/>
              <a:t> </a:t>
            </a:r>
            <a:r>
              <a:rPr lang="ru-RU" dirty="0" err="1" smtClean="0"/>
              <a:t>додаткова</a:t>
            </a:r>
            <a:r>
              <a:rPr lang="ru-RU" dirty="0" smtClean="0"/>
              <a:t> </a:t>
            </a:r>
            <a:r>
              <a:rPr lang="ru-RU" dirty="0" err="1" smtClean="0"/>
              <a:t>міні-система</a:t>
            </a:r>
            <a:r>
              <a:rPr lang="ru-RU" dirty="0" smtClean="0"/>
              <a:t> (</a:t>
            </a:r>
            <a:r>
              <a:rPr lang="ru-RU" dirty="0" err="1" smtClean="0"/>
              <a:t>оптична</a:t>
            </a:r>
            <a:r>
              <a:rPr lang="ru-RU" dirty="0" smtClean="0"/>
              <a:t> </a:t>
            </a:r>
            <a:r>
              <a:rPr lang="ru-RU" dirty="0" err="1" smtClean="0"/>
              <a:t>або</a:t>
            </a:r>
            <a:r>
              <a:rPr lang="ru-RU" dirty="0" smtClean="0"/>
              <a:t> </a:t>
            </a:r>
            <a:r>
              <a:rPr lang="ru-RU" dirty="0" err="1" smtClean="0"/>
              <a:t>магнітна</a:t>
            </a:r>
            <a:r>
              <a:rPr lang="ru-RU" dirty="0" smtClean="0"/>
              <a:t>).</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 </a:t>
            </a:r>
            <a:r>
              <a:rPr lang="ru-RU" dirty="0" err="1" smtClean="0"/>
              <a:t>чого</a:t>
            </a:r>
            <a:r>
              <a:rPr lang="ru-RU" dirty="0" smtClean="0"/>
              <a:t> все </a:t>
            </a:r>
            <a:r>
              <a:rPr lang="ru-RU" dirty="0" err="1" smtClean="0"/>
              <a:t>починалося</a:t>
            </a:r>
            <a:endParaRPr lang="ru-RU" dirty="0"/>
          </a:p>
        </p:txBody>
      </p:sp>
      <p:sp>
        <p:nvSpPr>
          <p:cNvPr id="3" name="Содержимое 2"/>
          <p:cNvSpPr>
            <a:spLocks noGrp="1"/>
          </p:cNvSpPr>
          <p:nvPr>
            <p:ph idx="1"/>
          </p:nvPr>
        </p:nvSpPr>
        <p:spPr>
          <a:xfrm>
            <a:off x="214282" y="1428736"/>
            <a:ext cx="4900618" cy="4543444"/>
          </a:xfrm>
        </p:spPr>
        <p:txBody>
          <a:bodyPr>
            <a:normAutofit fontScale="70000" lnSpcReduction="20000"/>
          </a:bodyPr>
          <a:lstStyle/>
          <a:p>
            <a:pPr>
              <a:buNone/>
            </a:pPr>
            <a:r>
              <a:rPr lang="uk-UA" dirty="0" smtClean="0"/>
              <a:t>     Початком історії </a:t>
            </a:r>
            <a:r>
              <a:rPr lang="uk-UA" dirty="0" err="1" smtClean="0"/>
              <a:t>motion</a:t>
            </a:r>
            <a:r>
              <a:rPr lang="uk-UA" dirty="0" smtClean="0"/>
              <a:t> </a:t>
            </a:r>
            <a:r>
              <a:rPr lang="uk-UA" dirty="0" err="1" smtClean="0"/>
              <a:t>capture</a:t>
            </a:r>
            <a:r>
              <a:rPr lang="uk-UA" dirty="0" smtClean="0"/>
              <a:t> з деякою натяжкою можна вважати 1915 рік, коли знаменитий новатор анімації Макс </a:t>
            </a:r>
            <a:r>
              <a:rPr lang="uk-UA" dirty="0" err="1" smtClean="0"/>
              <a:t>Флейшер</a:t>
            </a:r>
            <a:r>
              <a:rPr lang="uk-UA" dirty="0" smtClean="0"/>
              <a:t> винайшов техніку </a:t>
            </a:r>
            <a:r>
              <a:rPr lang="uk-UA" dirty="0" err="1" smtClean="0"/>
              <a:t>ротоскопіювання</a:t>
            </a:r>
            <a:r>
              <a:rPr lang="uk-UA" dirty="0" smtClean="0"/>
              <a:t>: спершу проводилася зйомка з цілком собі живою людиною, а потім «фільм» проектувався на скло і художник кадр за кадром все описував. Для створення першого мультфільму за допомогою </a:t>
            </a:r>
            <a:r>
              <a:rPr lang="uk-UA" dirty="0" err="1" smtClean="0"/>
              <a:t>ротоскопіювання</a:t>
            </a:r>
            <a:r>
              <a:rPr lang="uk-UA" dirty="0" smtClean="0"/>
              <a:t> знадобився рік і 2600 кадрів - і це при хронометражі в одну хвилину!</a:t>
            </a:r>
            <a:endParaRPr lang="ru-RU" dirty="0" smtClean="0"/>
          </a:p>
          <a:p>
            <a:endParaRPr lang="ru-RU" dirty="0"/>
          </a:p>
        </p:txBody>
      </p:sp>
      <p:pic>
        <p:nvPicPr>
          <p:cNvPr id="4" name="Рисунок 3" descr="maks_site7.jpg"/>
          <p:cNvPicPr>
            <a:picLocks noChangeAspect="1"/>
          </p:cNvPicPr>
          <p:nvPr/>
        </p:nvPicPr>
        <p:blipFill>
          <a:blip r:embed="rId2"/>
          <a:stretch>
            <a:fillRect/>
          </a:stretch>
        </p:blipFill>
        <p:spPr>
          <a:xfrm>
            <a:off x="5286380" y="1785926"/>
            <a:ext cx="3359074" cy="26432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 </a:t>
            </a:r>
            <a:r>
              <a:rPr lang="ru-RU" dirty="0" err="1" smtClean="0"/>
              <a:t>захоплення</a:t>
            </a:r>
            <a:r>
              <a:rPr lang="ru-RU" dirty="0" smtClean="0"/>
              <a:t> </a:t>
            </a:r>
            <a:r>
              <a:rPr lang="ru-RU" dirty="0" err="1" smtClean="0"/>
              <a:t>руху</a:t>
            </a:r>
            <a:r>
              <a:rPr lang="ru-RU" dirty="0" smtClean="0"/>
              <a:t> в </a:t>
            </a:r>
            <a:r>
              <a:rPr lang="ru-RU" dirty="0" err="1" smtClean="0"/>
              <a:t>кіно</a:t>
            </a:r>
            <a:endParaRPr lang="ru-RU" dirty="0"/>
          </a:p>
        </p:txBody>
      </p:sp>
      <p:sp>
        <p:nvSpPr>
          <p:cNvPr id="3" name="Содержимое 2"/>
          <p:cNvSpPr>
            <a:spLocks noGrp="1"/>
          </p:cNvSpPr>
          <p:nvPr>
            <p:ph idx="1"/>
          </p:nvPr>
        </p:nvSpPr>
        <p:spPr>
          <a:xfrm>
            <a:off x="457200" y="1600200"/>
            <a:ext cx="4471990" cy="4614882"/>
          </a:xfrm>
        </p:spPr>
        <p:txBody>
          <a:bodyPr>
            <a:normAutofit fontScale="70000" lnSpcReduction="20000"/>
          </a:bodyPr>
          <a:lstStyle/>
          <a:p>
            <a:pPr>
              <a:buNone/>
            </a:pPr>
            <a:r>
              <a:rPr lang="uk-UA" dirty="0" smtClean="0"/>
              <a:t>     У кіно </a:t>
            </a:r>
            <a:r>
              <a:rPr lang="uk-UA" dirty="0" err="1" smtClean="0"/>
              <a:t>motion</a:t>
            </a:r>
            <a:r>
              <a:rPr lang="uk-UA" dirty="0" smtClean="0"/>
              <a:t> </a:t>
            </a:r>
            <a:r>
              <a:rPr lang="uk-UA" dirty="0" err="1" smtClean="0"/>
              <a:t>capture</a:t>
            </a:r>
            <a:r>
              <a:rPr lang="uk-UA" dirty="0" smtClean="0"/>
              <a:t> в звичному для нас вигляді вперше використали в 1990 році у фільмі «Згадати все» з Арнольдом Шварценеггером у головній ролі. Незважаючи на те, що в плані </a:t>
            </a:r>
            <a:r>
              <a:rPr lang="uk-UA" dirty="0" err="1" smtClean="0"/>
              <a:t>спецефектів</a:t>
            </a:r>
            <a:r>
              <a:rPr lang="uk-UA" dirty="0" smtClean="0"/>
              <a:t> картина багато в чому була проривною (</a:t>
            </a:r>
            <a:r>
              <a:rPr lang="uk-UA" dirty="0" err="1" smtClean="0"/>
              <a:t>аніматроніка</a:t>
            </a:r>
            <a:r>
              <a:rPr lang="uk-UA" dirty="0" smtClean="0"/>
              <a:t>, складний грим і ефект мініатюри були сусідами з рідкісним на той момент CGI), </a:t>
            </a:r>
            <a:r>
              <a:rPr lang="uk-UA" dirty="0" err="1" smtClean="0"/>
              <a:t>анімовані</a:t>
            </a:r>
            <a:r>
              <a:rPr lang="uk-UA" dirty="0" smtClean="0"/>
              <a:t> за допомогою технології захоплення рухів персонажі виглядали не надто правдоподібно.</a:t>
            </a:r>
            <a:endParaRPr lang="ru-RU" dirty="0" smtClean="0"/>
          </a:p>
          <a:p>
            <a:endParaRPr lang="ru-RU" dirty="0"/>
          </a:p>
        </p:txBody>
      </p:sp>
      <p:pic>
        <p:nvPicPr>
          <p:cNvPr id="4" name="Рисунок 3" descr="6-6.jpg"/>
          <p:cNvPicPr>
            <a:picLocks noChangeAspect="1"/>
          </p:cNvPicPr>
          <p:nvPr/>
        </p:nvPicPr>
        <p:blipFill>
          <a:blip r:embed="rId2"/>
          <a:stretch>
            <a:fillRect/>
          </a:stretch>
        </p:blipFill>
        <p:spPr>
          <a:xfrm>
            <a:off x="5214942" y="1428736"/>
            <a:ext cx="3634870" cy="1928826"/>
          </a:xfrm>
          <a:prstGeom prst="rect">
            <a:avLst/>
          </a:prstGeom>
        </p:spPr>
      </p:pic>
      <p:pic>
        <p:nvPicPr>
          <p:cNvPr id="5" name="Рисунок 4" descr="30584.jpg"/>
          <p:cNvPicPr>
            <a:picLocks noChangeAspect="1"/>
          </p:cNvPicPr>
          <p:nvPr/>
        </p:nvPicPr>
        <p:blipFill>
          <a:blip r:embed="rId3"/>
          <a:stretch>
            <a:fillRect/>
          </a:stretch>
        </p:blipFill>
        <p:spPr>
          <a:xfrm>
            <a:off x="4786314" y="4357694"/>
            <a:ext cx="3869557" cy="18573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0" y="857232"/>
            <a:ext cx="4186238" cy="5472138"/>
          </a:xfrm>
        </p:spPr>
        <p:txBody>
          <a:bodyPr>
            <a:normAutofit fontScale="62500" lnSpcReduction="20000"/>
          </a:bodyPr>
          <a:lstStyle/>
          <a:p>
            <a:pPr>
              <a:buNone/>
            </a:pPr>
            <a:r>
              <a:rPr lang="uk-UA" dirty="0" smtClean="0"/>
              <a:t>      Що стосується дійсно гучних ролей </a:t>
            </a:r>
            <a:r>
              <a:rPr lang="uk-UA" dirty="0" err="1" smtClean="0"/>
              <a:t>performance</a:t>
            </a:r>
            <a:r>
              <a:rPr lang="uk-UA" dirty="0" smtClean="0"/>
              <a:t> </a:t>
            </a:r>
            <a:r>
              <a:rPr lang="uk-UA" dirty="0" err="1" smtClean="0"/>
              <a:t>capture</a:t>
            </a:r>
            <a:r>
              <a:rPr lang="uk-UA" dirty="0" smtClean="0"/>
              <a:t> (це коли проводиться передача не тільки рухів, але і міміки з голосом), то їх довелося чекати аж до 2002 року, коли відвідувачі кінотеатрів побачили </a:t>
            </a:r>
            <a:r>
              <a:rPr lang="uk-UA" dirty="0" err="1" smtClean="0"/>
              <a:t>Голлума</a:t>
            </a:r>
            <a:r>
              <a:rPr lang="uk-UA" dirty="0" smtClean="0"/>
              <a:t> у «Володарі перснів» Пітера Джексона. Так, вдалі приклади були і до того - наприклад, у фільмі «Зоряні війни: примарна загроза» (1999). Персонаж </a:t>
            </a:r>
            <a:r>
              <a:rPr lang="uk-UA" dirty="0" err="1" smtClean="0"/>
              <a:t>Джа-Джа</a:t>
            </a:r>
            <a:r>
              <a:rPr lang="uk-UA" dirty="0" smtClean="0"/>
              <a:t> </a:t>
            </a:r>
            <a:r>
              <a:rPr lang="uk-UA" dirty="0" err="1" smtClean="0"/>
              <a:t>Бінкс</a:t>
            </a:r>
            <a:r>
              <a:rPr lang="uk-UA" dirty="0" smtClean="0"/>
              <a:t> дуже дратував фанатів і є, напевно, одним з найбільш ненависних героїв в історії кіно, але з точки зору </a:t>
            </a:r>
            <a:r>
              <a:rPr lang="uk-UA" dirty="0" err="1" smtClean="0"/>
              <a:t>спецефектів</a:t>
            </a:r>
            <a:r>
              <a:rPr lang="uk-UA" dirty="0" smtClean="0"/>
              <a:t> виглядав він відмінно. Однак тільки </a:t>
            </a:r>
            <a:r>
              <a:rPr lang="uk-UA" dirty="0" err="1" smtClean="0"/>
              <a:t>Голлум</a:t>
            </a:r>
            <a:r>
              <a:rPr lang="uk-UA" dirty="0" smtClean="0"/>
              <a:t> зміг змусити всіх повірити, що майбутнє настало.</a:t>
            </a:r>
            <a:endParaRPr lang="ru-RU" dirty="0" smtClean="0"/>
          </a:p>
          <a:p>
            <a:endParaRPr lang="ru-RU" dirty="0"/>
          </a:p>
        </p:txBody>
      </p:sp>
      <p:pic>
        <p:nvPicPr>
          <p:cNvPr id="7" name="Рисунок 6" descr="detail_1358261932.jpg"/>
          <p:cNvPicPr>
            <a:picLocks noChangeAspect="1"/>
          </p:cNvPicPr>
          <p:nvPr/>
        </p:nvPicPr>
        <p:blipFill>
          <a:blip r:embed="rId2"/>
          <a:stretch>
            <a:fillRect/>
          </a:stretch>
        </p:blipFill>
        <p:spPr>
          <a:xfrm>
            <a:off x="571472" y="142852"/>
            <a:ext cx="4095779" cy="3071834"/>
          </a:xfrm>
          <a:prstGeom prst="rect">
            <a:avLst/>
          </a:prstGeom>
        </p:spPr>
      </p:pic>
      <p:pic>
        <p:nvPicPr>
          <p:cNvPr id="8" name="Рисунок 7" descr="51e12a12e07f17c8109379b5e7ec7c45.jpg"/>
          <p:cNvPicPr>
            <a:picLocks noChangeAspect="1"/>
          </p:cNvPicPr>
          <p:nvPr/>
        </p:nvPicPr>
        <p:blipFill>
          <a:blip r:embed="rId3"/>
          <a:stretch>
            <a:fillRect/>
          </a:stretch>
        </p:blipFill>
        <p:spPr>
          <a:xfrm>
            <a:off x="214282" y="3571876"/>
            <a:ext cx="4000528" cy="293372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8040motion_capture.png"/>
          <p:cNvPicPr>
            <a:picLocks noGrp="1" noChangeAspect="1"/>
          </p:cNvPicPr>
          <p:nvPr>
            <p:ph idx="1"/>
          </p:nvPr>
        </p:nvPicPr>
        <p:blipFill>
          <a:blip r:embed="rId2"/>
          <a:stretch>
            <a:fillRect/>
          </a:stretch>
        </p:blipFill>
        <p:spPr>
          <a:xfrm>
            <a:off x="-93282" y="428604"/>
            <a:ext cx="9237282" cy="585791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14"/>
            <a:ext cx="5572164" cy="4572032"/>
          </a:xfrm>
        </p:spPr>
        <p:txBody>
          <a:bodyPr>
            <a:normAutofit fontScale="62500" lnSpcReduction="20000"/>
          </a:bodyPr>
          <a:lstStyle/>
          <a:p>
            <a:pPr>
              <a:buNone/>
            </a:pPr>
            <a:r>
              <a:rPr lang="uk-UA" dirty="0" smtClean="0"/>
              <a:t>      Уже в наступному фільмі Джексона, «</a:t>
            </a:r>
            <a:r>
              <a:rPr lang="uk-UA" dirty="0" err="1" smtClean="0"/>
              <a:t>Кінг-Конг</a:t>
            </a:r>
            <a:r>
              <a:rPr lang="uk-UA" dirty="0" smtClean="0"/>
              <a:t>» (2005), де роль величезної горили теж дісталася </a:t>
            </a:r>
            <a:r>
              <a:rPr lang="uk-UA" dirty="0" err="1" smtClean="0"/>
              <a:t>Серкісу</a:t>
            </a:r>
            <a:r>
              <a:rPr lang="uk-UA" dirty="0" smtClean="0"/>
              <a:t>, в спеціальному павільйоні було вже 52 камери, що зчитують рухи актора, і ще двадцять відповідали за обличчя. Але сам процес майже не змінився.</a:t>
            </a:r>
            <a:endParaRPr lang="ru-RU" dirty="0" smtClean="0"/>
          </a:p>
          <a:p>
            <a:pPr>
              <a:buNone/>
            </a:pPr>
            <a:r>
              <a:rPr lang="uk-UA" dirty="0" smtClean="0"/>
              <a:t>      За рік до «</a:t>
            </a:r>
            <a:r>
              <a:rPr lang="uk-UA" dirty="0" err="1" smtClean="0"/>
              <a:t>Кінг-Конга</a:t>
            </a:r>
            <a:r>
              <a:rPr lang="uk-UA" dirty="0" smtClean="0"/>
              <a:t>» на екрани вийшов «Полярний експрес» Роберта </a:t>
            </a:r>
            <a:r>
              <a:rPr lang="uk-UA" dirty="0" err="1" smtClean="0"/>
              <a:t>Земекіса</a:t>
            </a:r>
            <a:r>
              <a:rPr lang="uk-UA" dirty="0" smtClean="0"/>
              <a:t>, в якому </a:t>
            </a:r>
            <a:r>
              <a:rPr lang="uk-UA" dirty="0" err="1" smtClean="0"/>
              <a:t>performance</a:t>
            </a:r>
            <a:r>
              <a:rPr lang="uk-UA" dirty="0" smtClean="0"/>
              <a:t> </a:t>
            </a:r>
            <a:r>
              <a:rPr lang="uk-UA" dirty="0" err="1" smtClean="0"/>
              <a:t>capture</a:t>
            </a:r>
            <a:r>
              <a:rPr lang="uk-UA" dirty="0" smtClean="0"/>
              <a:t> використовувався для всіх без винятку персонажів. Це спровокувало море розмов про смерть традиційного кінематографа та переходу від нього до цифрового (але риторика, що забавно, була приблизно такою ж, як після виходу фільму по </a:t>
            </a:r>
            <a:r>
              <a:rPr lang="uk-UA" dirty="0" err="1" smtClean="0"/>
              <a:t>Final</a:t>
            </a:r>
            <a:r>
              <a:rPr lang="uk-UA" dirty="0" smtClean="0"/>
              <a:t> </a:t>
            </a:r>
            <a:r>
              <a:rPr lang="uk-UA" dirty="0" err="1" smtClean="0"/>
              <a:t>Fantasy</a:t>
            </a:r>
            <a:r>
              <a:rPr lang="uk-UA" dirty="0" smtClean="0"/>
              <a:t> в 2001-му).</a:t>
            </a:r>
            <a:endParaRPr lang="ru-RU" dirty="0" smtClean="0"/>
          </a:p>
          <a:p>
            <a:endParaRPr lang="ru-RU" dirty="0"/>
          </a:p>
        </p:txBody>
      </p:sp>
      <p:pic>
        <p:nvPicPr>
          <p:cNvPr id="4" name="Рисунок 3" descr="Motion capture. Кадр из мультфильма Полярный экспресс (Роберт Земекис, 2004).jpg"/>
          <p:cNvPicPr>
            <a:picLocks noChangeAspect="1"/>
          </p:cNvPicPr>
          <p:nvPr/>
        </p:nvPicPr>
        <p:blipFill>
          <a:blip r:embed="rId2"/>
          <a:stretch>
            <a:fillRect/>
          </a:stretch>
        </p:blipFill>
        <p:spPr>
          <a:xfrm>
            <a:off x="1785918" y="4000504"/>
            <a:ext cx="4786346" cy="2694250"/>
          </a:xfrm>
          <a:prstGeom prst="rect">
            <a:avLst/>
          </a:prstGeom>
        </p:spPr>
      </p:pic>
      <p:pic>
        <p:nvPicPr>
          <p:cNvPr id="5" name="Рисунок 4" descr="DSCN0057.jpg"/>
          <p:cNvPicPr>
            <a:picLocks noChangeAspect="1"/>
          </p:cNvPicPr>
          <p:nvPr/>
        </p:nvPicPr>
        <p:blipFill>
          <a:blip r:embed="rId3"/>
          <a:stretch>
            <a:fillRect/>
          </a:stretch>
        </p:blipFill>
        <p:spPr>
          <a:xfrm>
            <a:off x="5643570" y="571480"/>
            <a:ext cx="3333773" cy="25003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5429256" cy="4143380"/>
          </a:xfrm>
        </p:spPr>
        <p:txBody>
          <a:bodyPr>
            <a:normAutofit fontScale="77500" lnSpcReduction="20000"/>
          </a:bodyPr>
          <a:lstStyle/>
          <a:p>
            <a:pPr>
              <a:buNone/>
            </a:pPr>
            <a:r>
              <a:rPr lang="uk-UA" dirty="0" smtClean="0"/>
              <a:t>   Були і «Пірати Карибського моря: Скриня мерця» (2006) </a:t>
            </a:r>
            <a:r>
              <a:rPr lang="ru-RU" dirty="0" smtClean="0"/>
              <a:t> </a:t>
            </a:r>
            <a:r>
              <a:rPr lang="ru-RU" dirty="0" err="1" smtClean="0"/>
              <a:t>з</a:t>
            </a:r>
            <a:r>
              <a:rPr lang="ru-RU" dirty="0" smtClean="0"/>
              <a:t>, </a:t>
            </a:r>
            <a:r>
              <a:rPr lang="uk-UA" dirty="0" smtClean="0"/>
              <a:t>без перебільшення, шикарним </a:t>
            </a:r>
            <a:r>
              <a:rPr lang="uk-UA" dirty="0" err="1" smtClean="0"/>
              <a:t>Деві</a:t>
            </a:r>
            <a:r>
              <a:rPr lang="uk-UA" dirty="0" smtClean="0"/>
              <a:t> </a:t>
            </a:r>
            <a:r>
              <a:rPr lang="uk-UA" dirty="0" err="1" smtClean="0"/>
              <a:t>Джонсом</a:t>
            </a:r>
            <a:r>
              <a:rPr lang="uk-UA" dirty="0" smtClean="0"/>
              <a:t>. Ну а ще через якийсь час всі взялися дивуватися знятому в 3D «</a:t>
            </a:r>
            <a:r>
              <a:rPr lang="uk-UA" dirty="0" err="1" smtClean="0"/>
              <a:t>Аватару</a:t>
            </a:r>
            <a:r>
              <a:rPr lang="uk-UA" dirty="0" smtClean="0"/>
              <a:t>», після якого світ кіно, як здавалося деяким, вже не буде колишнім (а на ділі ми побачили тільки кілька дуже гарних фільмів на кшталт «гравітації» і «Життя Пі »та хвилю сміття, швиденько конвертованого в 3D).</a:t>
            </a:r>
            <a:endParaRPr lang="ru-RU" dirty="0" smtClean="0"/>
          </a:p>
          <a:p>
            <a:endParaRPr lang="ru-RU" dirty="0"/>
          </a:p>
        </p:txBody>
      </p:sp>
      <p:pic>
        <p:nvPicPr>
          <p:cNvPr id="4" name="Рисунок 3" descr="6a0120a6b2c140970c013480ec1366970c.jpg"/>
          <p:cNvPicPr>
            <a:picLocks noChangeAspect="1"/>
          </p:cNvPicPr>
          <p:nvPr/>
        </p:nvPicPr>
        <p:blipFill>
          <a:blip r:embed="rId2"/>
          <a:stretch>
            <a:fillRect/>
          </a:stretch>
        </p:blipFill>
        <p:spPr>
          <a:xfrm>
            <a:off x="4714876" y="3214686"/>
            <a:ext cx="4281809" cy="3429000"/>
          </a:xfrm>
          <a:prstGeom prst="rect">
            <a:avLst/>
          </a:prstGeom>
        </p:spPr>
      </p:pic>
      <p:pic>
        <p:nvPicPr>
          <p:cNvPr id="5" name="Рисунок 4" descr="billnighy-davyjones-motioncapture.jpg"/>
          <p:cNvPicPr>
            <a:picLocks noChangeAspect="1"/>
          </p:cNvPicPr>
          <p:nvPr/>
        </p:nvPicPr>
        <p:blipFill>
          <a:blip r:embed="rId3"/>
          <a:stretch>
            <a:fillRect/>
          </a:stretch>
        </p:blipFill>
        <p:spPr>
          <a:xfrm>
            <a:off x="285720" y="4143380"/>
            <a:ext cx="3810000" cy="1924050"/>
          </a:xfrm>
          <a:prstGeom prst="rect">
            <a:avLst/>
          </a:prstGeom>
        </p:spPr>
      </p:pic>
      <p:pic>
        <p:nvPicPr>
          <p:cNvPr id="6" name="Рисунок 5" descr="Avatar-mo-cap-21.jpg"/>
          <p:cNvPicPr>
            <a:picLocks noChangeAspect="1"/>
          </p:cNvPicPr>
          <p:nvPr/>
        </p:nvPicPr>
        <p:blipFill>
          <a:blip r:embed="rId4"/>
          <a:stretch>
            <a:fillRect/>
          </a:stretch>
        </p:blipFill>
        <p:spPr>
          <a:xfrm>
            <a:off x="5286380" y="642918"/>
            <a:ext cx="3672038" cy="16490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avid 1.jpg"/>
          <p:cNvPicPr>
            <a:picLocks noGrp="1" noChangeAspect="1"/>
          </p:cNvPicPr>
          <p:nvPr>
            <p:ph idx="1"/>
          </p:nvPr>
        </p:nvPicPr>
        <p:blipFill>
          <a:blip r:embed="rId2"/>
          <a:stretch>
            <a:fillRect/>
          </a:stretch>
        </p:blipFill>
        <p:spPr>
          <a:xfrm>
            <a:off x="0" y="0"/>
            <a:ext cx="9140068"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uk-UA" dirty="0" smtClean="0"/>
              <a:t>Що таке </a:t>
            </a:r>
            <a:r>
              <a:rPr lang="uk-UA" cap="all" dirty="0" err="1"/>
              <a:t>Motion</a:t>
            </a:r>
            <a:r>
              <a:rPr lang="uk-UA" cap="all" dirty="0"/>
              <a:t> </a:t>
            </a:r>
            <a:r>
              <a:rPr lang="uk-UA" cap="all" dirty="0" err="1"/>
              <a:t>capture</a:t>
            </a:r>
            <a:r>
              <a:rPr lang="uk-UA" cap="all" dirty="0"/>
              <a:t> </a:t>
            </a:r>
            <a:r>
              <a:rPr lang="uk-UA" cap="all" dirty="0" smtClean="0"/>
              <a:t>?</a:t>
            </a:r>
            <a:endParaRPr lang="ru-RU" dirty="0"/>
          </a:p>
        </p:txBody>
      </p:sp>
      <p:sp>
        <p:nvSpPr>
          <p:cNvPr id="3" name="Содержимое 2"/>
          <p:cNvSpPr>
            <a:spLocks noGrp="1"/>
          </p:cNvSpPr>
          <p:nvPr>
            <p:ph idx="1"/>
          </p:nvPr>
        </p:nvSpPr>
        <p:spPr>
          <a:xfrm>
            <a:off x="214282" y="1214422"/>
            <a:ext cx="4786346" cy="5286412"/>
          </a:xfrm>
        </p:spPr>
        <p:txBody>
          <a:bodyPr>
            <a:normAutofit fontScale="92500" lnSpcReduction="10000"/>
          </a:bodyPr>
          <a:lstStyle/>
          <a:p>
            <a:pPr>
              <a:buNone/>
            </a:pPr>
            <a:r>
              <a:rPr lang="uk-UA" sz="1900" dirty="0" err="1">
                <a:latin typeface="Times New Roman" pitchFamily="18" charset="0"/>
                <a:cs typeface="Times New Roman" pitchFamily="18" charset="0"/>
              </a:rPr>
              <a:t>Motion</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capture</a:t>
            </a:r>
            <a:r>
              <a:rPr lang="uk-UA" sz="1900" dirty="0">
                <a:latin typeface="Times New Roman" pitchFamily="18" charset="0"/>
                <a:cs typeface="Times New Roman" pitchFamily="18" charset="0"/>
              </a:rPr>
              <a:t> </a:t>
            </a:r>
            <a:r>
              <a:rPr lang="uk-UA" sz="1900" dirty="0" smtClean="0">
                <a:latin typeface="Times New Roman" pitchFamily="18" charset="0"/>
                <a:cs typeface="Times New Roman" pitchFamily="18" charset="0"/>
              </a:rPr>
              <a:t> - </a:t>
            </a:r>
            <a:r>
              <a:rPr lang="uk-UA" sz="1900" dirty="0">
                <a:latin typeface="Times New Roman" pitchFamily="18" charset="0"/>
                <a:cs typeface="Times New Roman" pitchFamily="18" charset="0"/>
              </a:rPr>
              <a:t>метод анімації персонажів і об'єктів. </a:t>
            </a:r>
            <a:endParaRPr lang="ru-RU" sz="1900" dirty="0">
              <a:latin typeface="Times New Roman" pitchFamily="18" charset="0"/>
              <a:cs typeface="Times New Roman" pitchFamily="18" charset="0"/>
            </a:endParaRPr>
          </a:p>
          <a:p>
            <a:pPr>
              <a:buNone/>
            </a:pPr>
            <a:r>
              <a:rPr lang="uk-UA" sz="1900" dirty="0">
                <a:latin typeface="Times New Roman" pitchFamily="18" charset="0"/>
                <a:cs typeface="Times New Roman" pitchFamily="18" charset="0"/>
              </a:rPr>
              <a:t>Метод застосовується у виробництві CGI-мультфільмів, а також для створення </a:t>
            </a:r>
            <a:r>
              <a:rPr lang="uk-UA" sz="1900" dirty="0" err="1">
                <a:latin typeface="Times New Roman" pitchFamily="18" charset="0"/>
                <a:cs typeface="Times New Roman" pitchFamily="18" charset="0"/>
              </a:rPr>
              <a:t>спецефектів</a:t>
            </a:r>
            <a:r>
              <a:rPr lang="uk-UA" sz="1900" dirty="0">
                <a:latin typeface="Times New Roman" pitchFamily="18" charset="0"/>
                <a:cs typeface="Times New Roman" pitchFamily="18" charset="0"/>
              </a:rPr>
              <a:t> у фільмах. Широко використовується в ігровій індустрії. Розробником є ​​компанія </a:t>
            </a:r>
            <a:r>
              <a:rPr lang="uk-UA" sz="1900" dirty="0" err="1">
                <a:latin typeface="Times New Roman" pitchFamily="18" charset="0"/>
                <a:cs typeface="Times New Roman" pitchFamily="18" charset="0"/>
              </a:rPr>
              <a:t>Digital</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District</a:t>
            </a:r>
            <a:r>
              <a:rPr lang="uk-UA" sz="1900" dirty="0">
                <a:latin typeface="Times New Roman" pitchFamily="18" charset="0"/>
                <a:cs typeface="Times New Roman" pitchFamily="18" charset="0"/>
              </a:rPr>
              <a:t>. З використанням цього методу в 2004 році створені мультфільми «Полярний експрес» (модель - Том Хенкс), «Остання фантазія» </a:t>
            </a:r>
            <a:r>
              <a:rPr lang="uk-UA" sz="1900" dirty="0" smtClean="0">
                <a:latin typeface="Times New Roman" pitchFamily="18" charset="0"/>
                <a:cs typeface="Times New Roman" pitchFamily="18" charset="0"/>
              </a:rPr>
              <a:t>і </a:t>
            </a:r>
            <a:r>
              <a:rPr lang="uk-UA" sz="1900" dirty="0">
                <a:latin typeface="Times New Roman" pitchFamily="18" charset="0"/>
                <a:cs typeface="Times New Roman" pitchFamily="18" charset="0"/>
              </a:rPr>
              <a:t>інші, також </a:t>
            </a:r>
            <a:r>
              <a:rPr lang="uk-UA" sz="1900" dirty="0" err="1">
                <a:latin typeface="Times New Roman" pitchFamily="18" charset="0"/>
                <a:cs typeface="Times New Roman" pitchFamily="18" charset="0"/>
              </a:rPr>
              <a:t>motion</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capture</a:t>
            </a:r>
            <a:r>
              <a:rPr lang="uk-UA" sz="1900" dirty="0">
                <a:latin typeface="Times New Roman" pitchFamily="18" charset="0"/>
                <a:cs typeface="Times New Roman" pitchFamily="18" charset="0"/>
              </a:rPr>
              <a:t> використовувалося при анімації </a:t>
            </a:r>
            <a:r>
              <a:rPr lang="uk-UA" sz="1900" dirty="0" err="1">
                <a:latin typeface="Times New Roman" pitchFamily="18" charset="0"/>
                <a:cs typeface="Times New Roman" pitchFamily="18" charset="0"/>
              </a:rPr>
              <a:t>згенерованого</a:t>
            </a:r>
            <a:r>
              <a:rPr lang="uk-UA" sz="1900" dirty="0">
                <a:latin typeface="Times New Roman" pitchFamily="18" charset="0"/>
                <a:cs typeface="Times New Roman" pitchFamily="18" charset="0"/>
              </a:rPr>
              <a:t> комп'ютером </a:t>
            </a:r>
            <a:r>
              <a:rPr lang="uk-UA" sz="1900" dirty="0" err="1">
                <a:latin typeface="Times New Roman" pitchFamily="18" charset="0"/>
                <a:cs typeface="Times New Roman" pitchFamily="18" charset="0"/>
              </a:rPr>
              <a:t>кіноперсонажа</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Голлум</a:t>
            </a:r>
            <a:r>
              <a:rPr lang="uk-UA" sz="1900" dirty="0">
                <a:latin typeface="Times New Roman" pitchFamily="18" charset="0"/>
                <a:cs typeface="Times New Roman" pitchFamily="18" charset="0"/>
              </a:rPr>
              <a:t> в трилогії «Володар </a:t>
            </a:r>
            <a:r>
              <a:rPr lang="uk-UA" sz="1900" dirty="0" err="1" smtClean="0">
                <a:latin typeface="Times New Roman" pitchFamily="18" charset="0"/>
                <a:cs typeface="Times New Roman" pitchFamily="18" charset="0"/>
              </a:rPr>
              <a:t>перстнів</a:t>
            </a:r>
            <a:r>
              <a:rPr lang="uk-UA" sz="1900" dirty="0" smtClean="0">
                <a:latin typeface="Times New Roman" pitchFamily="18" charset="0"/>
                <a:cs typeface="Times New Roman" pitchFamily="18" charset="0"/>
              </a:rPr>
              <a:t>». Ця </a:t>
            </a:r>
            <a:r>
              <a:rPr lang="uk-UA" sz="1900" dirty="0">
                <a:latin typeface="Times New Roman" pitchFamily="18" charset="0"/>
                <a:cs typeface="Times New Roman" pitchFamily="18" charset="0"/>
              </a:rPr>
              <a:t>технологія також була використана для створення особи </a:t>
            </a:r>
            <a:r>
              <a:rPr lang="uk-UA" sz="1900" dirty="0" err="1">
                <a:latin typeface="Times New Roman" pitchFamily="18" charset="0"/>
                <a:cs typeface="Times New Roman" pitchFamily="18" charset="0"/>
              </a:rPr>
              <a:t>Волан-де-Морта</a:t>
            </a:r>
            <a:r>
              <a:rPr lang="uk-UA" sz="1900" dirty="0">
                <a:latin typeface="Times New Roman" pitchFamily="18" charset="0"/>
                <a:cs typeface="Times New Roman" pitchFamily="18" charset="0"/>
              </a:rPr>
              <a:t> у фільмах «Гаррі </a:t>
            </a:r>
            <a:r>
              <a:rPr lang="uk-UA" sz="1900" dirty="0" err="1">
                <a:latin typeface="Times New Roman" pitchFamily="18" charset="0"/>
                <a:cs typeface="Times New Roman" pitchFamily="18" charset="0"/>
              </a:rPr>
              <a:t>Поттер</a:t>
            </a:r>
            <a:r>
              <a:rPr lang="uk-UA" sz="1900" dirty="0">
                <a:latin typeface="Times New Roman" pitchFamily="18" charset="0"/>
                <a:cs typeface="Times New Roman" pitchFamily="18" charset="0"/>
              </a:rPr>
              <a:t>», а також при створенні дракона </a:t>
            </a:r>
            <a:r>
              <a:rPr lang="uk-UA" sz="1900" dirty="0" err="1">
                <a:latin typeface="Times New Roman" pitchFamily="18" charset="0"/>
                <a:cs typeface="Times New Roman" pitchFamily="18" charset="0"/>
              </a:rPr>
              <a:t>Смауг</a:t>
            </a:r>
            <a:r>
              <a:rPr lang="uk-UA" sz="1900" dirty="0">
                <a:latin typeface="Times New Roman" pitchFamily="18" charset="0"/>
                <a:cs typeface="Times New Roman" pitchFamily="18" charset="0"/>
              </a:rPr>
              <a:t> у фільмі «</a:t>
            </a:r>
            <a:r>
              <a:rPr lang="uk-UA" sz="1900" dirty="0" err="1">
                <a:latin typeface="Times New Roman" pitchFamily="18" charset="0"/>
                <a:cs typeface="Times New Roman" pitchFamily="18" charset="0"/>
              </a:rPr>
              <a:t>Хоббіт</a:t>
            </a:r>
            <a:r>
              <a:rPr lang="uk-UA" sz="1900" dirty="0">
                <a:latin typeface="Times New Roman" pitchFamily="18" charset="0"/>
                <a:cs typeface="Times New Roman" pitchFamily="18" charset="0"/>
              </a:rPr>
              <a:t>: Пустка </a:t>
            </a:r>
            <a:r>
              <a:rPr lang="uk-UA" sz="1900" dirty="0" err="1">
                <a:latin typeface="Times New Roman" pitchFamily="18" charset="0"/>
                <a:cs typeface="Times New Roman" pitchFamily="18" charset="0"/>
              </a:rPr>
              <a:t>Смауга</a:t>
            </a:r>
            <a:r>
              <a:rPr lang="uk-UA"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a:p>
            <a:endParaRPr lang="ru-RU" dirty="0"/>
          </a:p>
        </p:txBody>
      </p:sp>
      <p:pic>
        <p:nvPicPr>
          <p:cNvPr id="4" name="Рисунок 3" descr="ovis-animation-setup.jpg"/>
          <p:cNvPicPr>
            <a:picLocks noChangeAspect="1"/>
          </p:cNvPicPr>
          <p:nvPr/>
        </p:nvPicPr>
        <p:blipFill>
          <a:blip r:embed="rId2"/>
          <a:stretch>
            <a:fillRect/>
          </a:stretch>
        </p:blipFill>
        <p:spPr>
          <a:xfrm>
            <a:off x="5000628" y="1500174"/>
            <a:ext cx="3988263" cy="24241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avid 2.jpg"/>
          <p:cNvPicPr>
            <a:picLocks noGrp="1" noChangeAspect="1"/>
          </p:cNvPicPr>
          <p:nvPr>
            <p:ph idx="1"/>
          </p:nvPr>
        </p:nvPicPr>
        <p:blipFill>
          <a:blip r:embed="rId2"/>
          <a:stretch>
            <a:fillRect/>
          </a:stretch>
        </p:blipFill>
        <p:spPr>
          <a:xfrm>
            <a:off x="0" y="-91441"/>
            <a:ext cx="9144000" cy="694944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 </a:t>
            </a:r>
            <a:r>
              <a:rPr lang="ru-RU" dirty="0" err="1" smtClean="0"/>
              <a:t>захоплення</a:t>
            </a:r>
            <a:r>
              <a:rPr lang="ru-RU" dirty="0" smtClean="0"/>
              <a:t> </a:t>
            </a:r>
            <a:r>
              <a:rPr lang="ru-RU" dirty="0" err="1" smtClean="0"/>
              <a:t>руху</a:t>
            </a:r>
            <a:r>
              <a:rPr lang="ru-RU" dirty="0" smtClean="0"/>
              <a:t> в </a:t>
            </a:r>
            <a:r>
              <a:rPr lang="ru-RU" dirty="0" err="1" smtClean="0"/>
              <a:t>іграх</a:t>
            </a:r>
            <a:endParaRPr lang="ru-RU" dirty="0"/>
          </a:p>
        </p:txBody>
      </p:sp>
      <p:sp>
        <p:nvSpPr>
          <p:cNvPr id="3" name="Содержимое 2"/>
          <p:cNvSpPr>
            <a:spLocks noGrp="1"/>
          </p:cNvSpPr>
          <p:nvPr>
            <p:ph idx="1"/>
          </p:nvPr>
        </p:nvSpPr>
        <p:spPr>
          <a:xfrm>
            <a:off x="285720" y="1214422"/>
            <a:ext cx="8715436" cy="3071834"/>
          </a:xfrm>
        </p:spPr>
        <p:txBody>
          <a:bodyPr>
            <a:normAutofit fontScale="55000" lnSpcReduction="20000"/>
          </a:bodyPr>
          <a:lstStyle/>
          <a:p>
            <a:pPr>
              <a:buNone/>
            </a:pPr>
            <a:r>
              <a:rPr lang="uk-UA" dirty="0" smtClean="0"/>
              <a:t>      </a:t>
            </a:r>
            <a:r>
              <a:rPr lang="uk-UA" dirty="0" err="1" smtClean="0"/>
              <a:t>Енді</a:t>
            </a:r>
            <a:r>
              <a:rPr lang="uk-UA" dirty="0" smtClean="0"/>
              <a:t> </a:t>
            </a:r>
            <a:r>
              <a:rPr lang="uk-UA" dirty="0" err="1" smtClean="0"/>
              <a:t>Серкіс</a:t>
            </a:r>
            <a:r>
              <a:rPr lang="uk-UA" dirty="0" smtClean="0"/>
              <a:t> вніс чималий внесок і в розвиток індустрії відеоігор. Співпраця почалася майже випадково. Справа в тому, що іпотечний брокер, послугами якого користувався актор, виявився братом одного з розробників </a:t>
            </a:r>
            <a:r>
              <a:rPr lang="uk-UA" dirty="0" err="1" smtClean="0"/>
              <a:t>Heavenly</a:t>
            </a:r>
            <a:r>
              <a:rPr lang="uk-UA" dirty="0" smtClean="0"/>
              <a:t> </a:t>
            </a:r>
            <a:r>
              <a:rPr lang="uk-UA" dirty="0" err="1" smtClean="0"/>
              <a:t>Sword</a:t>
            </a:r>
            <a:r>
              <a:rPr lang="uk-UA" dirty="0" smtClean="0"/>
              <a:t> (2007), який готується на той момент ексклюзиву для PS3. Саме він показав </a:t>
            </a:r>
            <a:r>
              <a:rPr lang="uk-UA" dirty="0" err="1" smtClean="0"/>
              <a:t>Серкісу</a:t>
            </a:r>
            <a:r>
              <a:rPr lang="uk-UA" dirty="0" smtClean="0"/>
              <a:t> трейлер, який справив на того таке сильне враження, що зустріч з </a:t>
            </a:r>
            <a:r>
              <a:rPr lang="uk-UA" dirty="0" err="1" smtClean="0"/>
              <a:t>Ninja</a:t>
            </a:r>
            <a:r>
              <a:rPr lang="uk-UA" dirty="0" smtClean="0"/>
              <a:t> </a:t>
            </a:r>
            <a:r>
              <a:rPr lang="uk-UA" dirty="0" err="1" smtClean="0"/>
              <a:t>Theory</a:t>
            </a:r>
            <a:r>
              <a:rPr lang="uk-UA" dirty="0" smtClean="0"/>
              <a:t>, авторами гри, стала лише питанням часу.</a:t>
            </a:r>
            <a:endParaRPr lang="ru-RU" dirty="0" smtClean="0"/>
          </a:p>
          <a:p>
            <a:pPr>
              <a:buNone/>
            </a:pPr>
            <a:r>
              <a:rPr lang="uk-UA" dirty="0" smtClean="0"/>
              <a:t>      В результаті він не тільки блискуче зобразив короля </a:t>
            </a:r>
            <a:r>
              <a:rPr lang="uk-UA" dirty="0" err="1" smtClean="0"/>
              <a:t>Бохана</a:t>
            </a:r>
            <a:r>
              <a:rPr lang="uk-UA" dirty="0" smtClean="0"/>
              <a:t>, головного лиходія гри, але і приклав руку мало не до всіх ключових сцен в якості режисера. А потім виконав запам'ятовується роль </a:t>
            </a:r>
            <a:r>
              <a:rPr lang="uk-UA" dirty="0" err="1" smtClean="0"/>
              <a:t>Манкі</a:t>
            </a:r>
            <a:r>
              <a:rPr lang="uk-UA" dirty="0" smtClean="0"/>
              <a:t> В </a:t>
            </a:r>
            <a:r>
              <a:rPr lang="uk-UA" dirty="0" err="1" smtClean="0"/>
              <a:t>Enslaved</a:t>
            </a:r>
            <a:r>
              <a:rPr lang="uk-UA" dirty="0" smtClean="0"/>
              <a:t>: </a:t>
            </a:r>
            <a:r>
              <a:rPr lang="uk-UA" dirty="0" err="1" smtClean="0"/>
              <a:t>Odyssey</a:t>
            </a:r>
            <a:r>
              <a:rPr lang="uk-UA" dirty="0" smtClean="0"/>
              <a:t> </a:t>
            </a:r>
            <a:r>
              <a:rPr lang="uk-UA" dirty="0" err="1" smtClean="0"/>
              <a:t>to</a:t>
            </a:r>
            <a:r>
              <a:rPr lang="uk-UA" dirty="0" smtClean="0"/>
              <a:t> </a:t>
            </a:r>
            <a:r>
              <a:rPr lang="uk-UA" dirty="0" err="1" smtClean="0"/>
              <a:t>the</a:t>
            </a:r>
            <a:r>
              <a:rPr lang="uk-UA" dirty="0" smtClean="0"/>
              <a:t> </a:t>
            </a:r>
            <a:r>
              <a:rPr lang="uk-UA" dirty="0" err="1" smtClean="0"/>
              <a:t>West</a:t>
            </a:r>
            <a:r>
              <a:rPr lang="uk-UA" dirty="0" smtClean="0"/>
              <a:t>. У другому проекті вплив </a:t>
            </a:r>
            <a:r>
              <a:rPr lang="uk-UA" dirty="0" err="1" smtClean="0"/>
              <a:t>Серкіса</a:t>
            </a:r>
            <a:r>
              <a:rPr lang="uk-UA" dirty="0" smtClean="0"/>
              <a:t> відчувалося ще сильніше, і багато в чому завдяки ньому гра виявилася такою гарною.</a:t>
            </a:r>
            <a:endParaRPr lang="ru-RU" dirty="0" smtClean="0"/>
          </a:p>
          <a:p>
            <a:endParaRPr lang="ru-RU" dirty="0"/>
          </a:p>
        </p:txBody>
      </p:sp>
      <p:pic>
        <p:nvPicPr>
          <p:cNvPr id="4" name="Рисунок 3" descr="35063.jpg"/>
          <p:cNvPicPr>
            <a:picLocks noChangeAspect="1"/>
          </p:cNvPicPr>
          <p:nvPr/>
        </p:nvPicPr>
        <p:blipFill>
          <a:blip r:embed="rId2"/>
          <a:stretch>
            <a:fillRect/>
          </a:stretch>
        </p:blipFill>
        <p:spPr>
          <a:xfrm>
            <a:off x="571472" y="3786190"/>
            <a:ext cx="8038536" cy="29289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5715008" cy="4786346"/>
          </a:xfrm>
        </p:spPr>
        <p:txBody>
          <a:bodyPr>
            <a:normAutofit fontScale="77500" lnSpcReduction="20000"/>
          </a:bodyPr>
          <a:lstStyle/>
          <a:p>
            <a:pPr>
              <a:buNone/>
            </a:pPr>
            <a:r>
              <a:rPr lang="uk-UA" dirty="0" smtClean="0"/>
              <a:t>     У 1993-му </a:t>
            </a:r>
            <a:r>
              <a:rPr lang="uk-UA" dirty="0" err="1" smtClean="0"/>
              <a:t>Мехнер</a:t>
            </a:r>
            <a:r>
              <a:rPr lang="uk-UA" dirty="0" smtClean="0"/>
              <a:t> пішов ще далі: він заснував нову компанію, вибив небачений бюджет в шість мільйонів доларів і протягом цілого місяця вів зйомки з живими акторами. Чотири роки по тому отриманий матеріал став основою для однієї з найбільш незвичайних і недооцінених ігор в історії - </a:t>
            </a:r>
            <a:r>
              <a:rPr lang="uk-UA" dirty="0" err="1" smtClean="0"/>
              <a:t>The</a:t>
            </a:r>
            <a:r>
              <a:rPr lang="uk-UA" dirty="0" smtClean="0"/>
              <a:t> </a:t>
            </a:r>
            <a:r>
              <a:rPr lang="uk-UA" dirty="0" err="1" smtClean="0"/>
              <a:t>Last</a:t>
            </a:r>
            <a:r>
              <a:rPr lang="uk-UA" dirty="0" smtClean="0"/>
              <a:t> Express. Вона вражала своїм сценарієм і концепцією (все відбувалося в реальному часі - і це </a:t>
            </a:r>
            <a:r>
              <a:rPr lang="uk-UA" dirty="0" err="1" smtClean="0"/>
              <a:t>дев</a:t>
            </a:r>
            <a:r>
              <a:rPr lang="en-US" dirty="0" smtClean="0"/>
              <a:t>’</a:t>
            </a:r>
            <a:r>
              <a:rPr lang="uk-UA" dirty="0" err="1" smtClean="0"/>
              <a:t>ятнадцять</a:t>
            </a:r>
            <a:r>
              <a:rPr lang="uk-UA" dirty="0" smtClean="0"/>
              <a:t> років тому!), а також дуже незвичайної стилістикою, що нагадувала </a:t>
            </a:r>
            <a:r>
              <a:rPr lang="uk-UA" dirty="0" err="1" smtClean="0"/>
              <a:t>ожившу</a:t>
            </a:r>
            <a:r>
              <a:rPr lang="uk-UA" dirty="0" smtClean="0"/>
              <a:t> розмальовку.</a:t>
            </a:r>
            <a:endParaRPr lang="ru-RU" dirty="0" smtClean="0"/>
          </a:p>
          <a:p>
            <a:endParaRPr lang="ru-RU" dirty="0"/>
          </a:p>
        </p:txBody>
      </p:sp>
      <p:pic>
        <p:nvPicPr>
          <p:cNvPr id="6" name="Рисунок 5" descr="Final_TLE_v1.72_Android_web_convertedconv.jpg"/>
          <p:cNvPicPr>
            <a:picLocks noChangeAspect="1"/>
          </p:cNvPicPr>
          <p:nvPr/>
        </p:nvPicPr>
        <p:blipFill>
          <a:blip r:embed="rId2"/>
          <a:stretch>
            <a:fillRect/>
          </a:stretch>
        </p:blipFill>
        <p:spPr>
          <a:xfrm>
            <a:off x="5286380" y="4572008"/>
            <a:ext cx="3682994" cy="2071684"/>
          </a:xfrm>
          <a:prstGeom prst="rect">
            <a:avLst/>
          </a:prstGeom>
        </p:spPr>
      </p:pic>
      <p:pic>
        <p:nvPicPr>
          <p:cNvPr id="7" name="Рисунок 6" descr="maxresdefault.jpg"/>
          <p:cNvPicPr>
            <a:picLocks noChangeAspect="1"/>
          </p:cNvPicPr>
          <p:nvPr/>
        </p:nvPicPr>
        <p:blipFill>
          <a:blip r:embed="rId3" cstate="print"/>
          <a:stretch>
            <a:fillRect/>
          </a:stretch>
        </p:blipFill>
        <p:spPr>
          <a:xfrm>
            <a:off x="5357818" y="1214422"/>
            <a:ext cx="3683026" cy="20717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85794"/>
            <a:ext cx="8229600" cy="4525963"/>
          </a:xfrm>
        </p:spPr>
        <p:txBody>
          <a:bodyPr>
            <a:normAutofit fontScale="92500" lnSpcReduction="10000"/>
          </a:bodyPr>
          <a:lstStyle/>
          <a:p>
            <a:pPr>
              <a:buNone/>
            </a:pPr>
            <a:r>
              <a:rPr lang="uk-UA" dirty="0" smtClean="0"/>
              <a:t>   Втім, весь той час, що знадобився </a:t>
            </a:r>
            <a:r>
              <a:rPr lang="uk-UA" dirty="0" err="1" smtClean="0"/>
              <a:t>Мехнеру</a:t>
            </a:r>
            <a:r>
              <a:rPr lang="uk-UA" dirty="0" smtClean="0"/>
              <a:t> на </a:t>
            </a:r>
            <a:r>
              <a:rPr lang="uk-UA" dirty="0" err="1" smtClean="0"/>
              <a:t>The</a:t>
            </a:r>
            <a:r>
              <a:rPr lang="uk-UA" dirty="0" smtClean="0"/>
              <a:t> </a:t>
            </a:r>
            <a:r>
              <a:rPr lang="uk-UA" dirty="0" err="1" smtClean="0"/>
              <a:t>Last</a:t>
            </a:r>
            <a:r>
              <a:rPr lang="uk-UA" dirty="0" smtClean="0"/>
              <a:t> Express, індустрія не стояла на місці. Хороший </a:t>
            </a:r>
            <a:r>
              <a:rPr lang="uk-UA" dirty="0" err="1" smtClean="0"/>
              <a:t>motion</a:t>
            </a:r>
            <a:r>
              <a:rPr lang="uk-UA" dirty="0" smtClean="0"/>
              <a:t> </a:t>
            </a:r>
            <a:r>
              <a:rPr lang="uk-UA" dirty="0" err="1" smtClean="0"/>
              <a:t>capture</a:t>
            </a:r>
            <a:r>
              <a:rPr lang="uk-UA" dirty="0" smtClean="0"/>
              <a:t> демонстрували </a:t>
            </a:r>
            <a:r>
              <a:rPr lang="uk-UA" dirty="0" err="1" smtClean="0"/>
              <a:t>Mortal</a:t>
            </a:r>
            <a:r>
              <a:rPr lang="uk-UA" dirty="0" smtClean="0"/>
              <a:t> </a:t>
            </a:r>
            <a:r>
              <a:rPr lang="uk-UA" dirty="0" err="1" smtClean="0"/>
              <a:t>Kombat</a:t>
            </a:r>
            <a:r>
              <a:rPr lang="uk-UA" dirty="0" smtClean="0"/>
              <a:t> (1992), </a:t>
            </a:r>
            <a:r>
              <a:rPr lang="uk-UA" dirty="0" err="1" smtClean="0"/>
              <a:t>Rise</a:t>
            </a:r>
            <a:r>
              <a:rPr lang="uk-UA" dirty="0" smtClean="0"/>
              <a:t> </a:t>
            </a:r>
            <a:r>
              <a:rPr lang="uk-UA" dirty="0" err="1" smtClean="0"/>
              <a:t>of</a:t>
            </a:r>
            <a:r>
              <a:rPr lang="uk-UA" dirty="0" smtClean="0"/>
              <a:t> </a:t>
            </a:r>
            <a:r>
              <a:rPr lang="uk-UA" dirty="0" err="1" smtClean="0"/>
              <a:t>the</a:t>
            </a:r>
            <a:r>
              <a:rPr lang="uk-UA" dirty="0" smtClean="0"/>
              <a:t> </a:t>
            </a:r>
            <a:r>
              <a:rPr lang="uk-UA" dirty="0" err="1" smtClean="0"/>
              <a:t>Robots</a:t>
            </a:r>
            <a:r>
              <a:rPr lang="uk-UA" dirty="0" smtClean="0"/>
              <a:t> (1994) і тривимірна </a:t>
            </a:r>
            <a:r>
              <a:rPr lang="uk-UA" dirty="0" err="1" smtClean="0"/>
              <a:t>Highlander</a:t>
            </a:r>
            <a:r>
              <a:rPr lang="uk-UA" dirty="0" smtClean="0"/>
              <a:t>: </a:t>
            </a:r>
            <a:r>
              <a:rPr lang="uk-UA" dirty="0" err="1" smtClean="0"/>
              <a:t>The</a:t>
            </a:r>
            <a:r>
              <a:rPr lang="uk-UA" dirty="0" smtClean="0"/>
              <a:t> </a:t>
            </a:r>
            <a:r>
              <a:rPr lang="uk-UA" dirty="0" err="1" smtClean="0"/>
              <a:t>Last</a:t>
            </a:r>
            <a:r>
              <a:rPr lang="uk-UA" dirty="0" smtClean="0"/>
              <a:t> </a:t>
            </a:r>
            <a:r>
              <a:rPr lang="uk-UA" dirty="0" err="1" smtClean="0"/>
              <a:t>of</a:t>
            </a:r>
            <a:r>
              <a:rPr lang="uk-UA" dirty="0" smtClean="0"/>
              <a:t> </a:t>
            </a:r>
            <a:r>
              <a:rPr lang="uk-UA" dirty="0" err="1" smtClean="0"/>
              <a:t>the</a:t>
            </a:r>
            <a:r>
              <a:rPr lang="uk-UA" dirty="0" smtClean="0"/>
              <a:t> </a:t>
            </a:r>
            <a:r>
              <a:rPr lang="uk-UA" dirty="0" err="1" smtClean="0"/>
              <a:t>MacLeods</a:t>
            </a:r>
            <a:r>
              <a:rPr lang="uk-UA" dirty="0" smtClean="0"/>
              <a:t> (1995). Але до моменту, коли технологія захоплення рухів змогла позбавити розробників від стомлюючої ручної праці (яка до того ж не забезпечував правдоподібності), знову ж таки пройшло багато років.</a:t>
            </a:r>
            <a:endParaRPr lang="ru-RU"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ROTR_Cyborg_Sentry.png"/>
          <p:cNvPicPr>
            <a:picLocks noGrp="1" noChangeAspect="1"/>
          </p:cNvPicPr>
          <p:nvPr>
            <p:ph idx="1"/>
          </p:nvPr>
        </p:nvPicPr>
        <p:blipFill>
          <a:blip r:embed="rId2"/>
          <a:stretch>
            <a:fillRect/>
          </a:stretch>
        </p:blipFill>
        <p:spPr>
          <a:xfrm>
            <a:off x="285720" y="357166"/>
            <a:ext cx="5943641" cy="3714776"/>
          </a:xfrm>
        </p:spPr>
      </p:pic>
      <p:pic>
        <p:nvPicPr>
          <p:cNvPr id="5" name="Рисунок 4" descr="mortal-kombat-arcade-kollection-due-out-next-week.jpg"/>
          <p:cNvPicPr>
            <a:picLocks noChangeAspect="1"/>
          </p:cNvPicPr>
          <p:nvPr/>
        </p:nvPicPr>
        <p:blipFill>
          <a:blip r:embed="rId3"/>
          <a:stretch>
            <a:fillRect/>
          </a:stretch>
        </p:blipFill>
        <p:spPr>
          <a:xfrm>
            <a:off x="4714876" y="4143380"/>
            <a:ext cx="3810000" cy="2438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00108"/>
            <a:ext cx="8229600" cy="4525963"/>
          </a:xfrm>
        </p:spPr>
        <p:txBody>
          <a:bodyPr>
            <a:normAutofit fontScale="70000" lnSpcReduction="20000"/>
          </a:bodyPr>
          <a:lstStyle/>
          <a:p>
            <a:pPr>
              <a:buNone/>
            </a:pPr>
            <a:r>
              <a:rPr lang="uk-UA" dirty="0" smtClean="0"/>
              <a:t>     За великим рахунком, лише в кінці нульових анімація в іграх стала дійсно якісної, а реалістичні емоції віртуальних акторів ми побачили зовсім недавно. Найкращий приклад - </a:t>
            </a:r>
            <a:r>
              <a:rPr lang="uk-UA" dirty="0" err="1" smtClean="0"/>
              <a:t>симулятор</a:t>
            </a:r>
            <a:r>
              <a:rPr lang="uk-UA" dirty="0" smtClean="0"/>
              <a:t> детектива в Лос-Анджелесі 1940-х років L.A. </a:t>
            </a:r>
            <a:r>
              <a:rPr lang="uk-UA" dirty="0" err="1" smtClean="0"/>
              <a:t>Noire</a:t>
            </a:r>
            <a:r>
              <a:rPr lang="uk-UA" dirty="0" smtClean="0"/>
              <a:t>. Розробники загорілися ідеєю зробити допити по-справжньому емоційними і натуралістичними, щоб по міміці підозрюваного можна було зрозуміти, бреше він чи ні, а тому не поскупилися на новомодну технологію </a:t>
            </a:r>
            <a:r>
              <a:rPr lang="uk-UA" dirty="0" err="1" smtClean="0"/>
              <a:t>MotionScan</a:t>
            </a:r>
            <a:r>
              <a:rPr lang="uk-UA" dirty="0" smtClean="0"/>
              <a:t>, створену австралійською компанією </a:t>
            </a:r>
            <a:r>
              <a:rPr lang="uk-UA" dirty="0" err="1" smtClean="0"/>
              <a:t>Analysis</a:t>
            </a:r>
            <a:r>
              <a:rPr lang="uk-UA" dirty="0" smtClean="0"/>
              <a:t>. З нею для захоплення рухів не потрібні ні маркери, ні смішний костюм. Лише одна яскраво освітлена кімната і тридцять дві камери дуже високою роздільною здатністю, що знімають з частотою 30 кадрів в секунду. Ну і сидячий нерухомо в центрі цієї імпровізованої сцени актор. Камери охоплюють його обличчя з усіх можливих кутів, і на виході виходить дуже жива анімація, що повторює будь-який, навіть самий незначний рух.</a:t>
            </a:r>
            <a:endParaRPr lang="ru-RU" dirty="0" smtClean="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a-noire-facial-capture.png"/>
          <p:cNvPicPr>
            <a:picLocks noGrp="1" noChangeAspect="1"/>
          </p:cNvPicPr>
          <p:nvPr>
            <p:ph idx="1"/>
          </p:nvPr>
        </p:nvPicPr>
        <p:blipFill>
          <a:blip r:embed="rId2"/>
          <a:stretch>
            <a:fillRect/>
          </a:stretch>
        </p:blipFill>
        <p:spPr>
          <a:xfrm>
            <a:off x="1571603" y="214290"/>
            <a:ext cx="5706587" cy="642942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358246" cy="4000528"/>
          </a:xfrm>
        </p:spPr>
        <p:txBody>
          <a:bodyPr>
            <a:normAutofit fontScale="62500" lnSpcReduction="20000"/>
          </a:bodyPr>
          <a:lstStyle/>
          <a:p>
            <a:pPr>
              <a:buNone/>
            </a:pPr>
            <a:r>
              <a:rPr lang="uk-UA" dirty="0" smtClean="0"/>
              <a:t>     У  </a:t>
            </a:r>
            <a:r>
              <a:rPr lang="uk-UA" dirty="0" err="1" smtClean="0"/>
              <a:t>Beyond</a:t>
            </a:r>
            <a:r>
              <a:rPr lang="uk-UA" dirty="0" smtClean="0"/>
              <a:t>: </a:t>
            </a:r>
            <a:r>
              <a:rPr lang="uk-UA" dirty="0" err="1" smtClean="0"/>
              <a:t>Two</a:t>
            </a:r>
            <a:r>
              <a:rPr lang="uk-UA" dirty="0" smtClean="0"/>
              <a:t> </a:t>
            </a:r>
            <a:r>
              <a:rPr lang="uk-UA" dirty="0" err="1" smtClean="0"/>
              <a:t>Souls</a:t>
            </a:r>
            <a:r>
              <a:rPr lang="uk-UA" dirty="0" smtClean="0"/>
              <a:t> Девіда </a:t>
            </a:r>
            <a:r>
              <a:rPr lang="uk-UA" dirty="0" err="1" smtClean="0"/>
              <a:t>Кейджа</a:t>
            </a:r>
            <a:r>
              <a:rPr lang="uk-UA" dirty="0" smtClean="0"/>
              <a:t> був виконаний найбільший обсяг </a:t>
            </a:r>
            <a:r>
              <a:rPr lang="uk-UA" dirty="0" err="1" smtClean="0"/>
              <a:t>motion</a:t>
            </a:r>
            <a:r>
              <a:rPr lang="uk-UA" dirty="0" smtClean="0"/>
              <a:t> </a:t>
            </a:r>
            <a:r>
              <a:rPr lang="uk-UA" dirty="0" err="1" smtClean="0"/>
              <a:t>capture</a:t>
            </a:r>
            <a:r>
              <a:rPr lang="uk-UA" dirty="0" smtClean="0"/>
              <a:t> за всю історію </a:t>
            </a:r>
            <a:r>
              <a:rPr lang="uk-UA" dirty="0" err="1" smtClean="0"/>
              <a:t>ігроладу</a:t>
            </a:r>
            <a:r>
              <a:rPr lang="uk-UA" dirty="0" smtClean="0"/>
              <a:t>. За час зйомок була проведена робота над більш ніж трьома сотнями персонажів, створено 23 000 унікальних анімацій, а сам процес розтягнувся на цілий рік. Втім, не дивно: гра </a:t>
            </a:r>
            <a:r>
              <a:rPr lang="uk-UA" dirty="0" err="1" smtClean="0"/>
              <a:t>Quantic</a:t>
            </a:r>
            <a:r>
              <a:rPr lang="uk-UA" dirty="0" smtClean="0"/>
              <a:t> </a:t>
            </a:r>
            <a:r>
              <a:rPr lang="uk-UA" dirty="0" err="1" smtClean="0"/>
              <a:t>Dream</a:t>
            </a:r>
            <a:r>
              <a:rPr lang="uk-UA" dirty="0" smtClean="0"/>
              <a:t> не належить ні до </a:t>
            </a:r>
            <a:r>
              <a:rPr lang="uk-UA" dirty="0" err="1" smtClean="0"/>
              <a:t>шутерам</a:t>
            </a:r>
            <a:r>
              <a:rPr lang="uk-UA" dirty="0" smtClean="0"/>
              <a:t>, ні до бойовиків, в яких багато дій повторюються, - це інтерактивне кіно, де кожну битву, стрибок і відкриття дверей повинні бути унікальними.</a:t>
            </a:r>
          </a:p>
          <a:p>
            <a:pPr>
              <a:buNone/>
            </a:pPr>
            <a:r>
              <a:rPr lang="uk-UA" dirty="0" smtClean="0"/>
              <a:t>     Більш того, </a:t>
            </a:r>
            <a:r>
              <a:rPr lang="uk-UA" dirty="0" err="1" smtClean="0"/>
              <a:t>Quantic</a:t>
            </a:r>
            <a:r>
              <a:rPr lang="uk-UA" dirty="0" smtClean="0"/>
              <a:t> </a:t>
            </a:r>
            <a:r>
              <a:rPr lang="uk-UA" dirty="0" err="1" smtClean="0"/>
              <a:t>Dream</a:t>
            </a:r>
            <a:r>
              <a:rPr lang="uk-UA" dirty="0" smtClean="0"/>
              <a:t> - одна з небагатьох компаній-розробників у світі, де вміють робити якісний </a:t>
            </a:r>
            <a:r>
              <a:rPr lang="uk-UA" dirty="0" err="1" smtClean="0"/>
              <a:t>performance</a:t>
            </a:r>
            <a:r>
              <a:rPr lang="uk-UA" dirty="0" smtClean="0"/>
              <a:t> </a:t>
            </a:r>
            <a:r>
              <a:rPr lang="uk-UA" dirty="0" err="1" smtClean="0"/>
              <a:t>capture</a:t>
            </a:r>
            <a:r>
              <a:rPr lang="uk-UA" dirty="0" smtClean="0"/>
              <a:t>. Одночасний запис рухів тіла, лицьової анімації і голосу дозволяє сильно прискорити виробництво і повністю сконцентруватися на головному - роботі з акторами і сюжетом. Це особливо важливо, коли в проекті беруть участь такі титани, як </a:t>
            </a:r>
            <a:r>
              <a:rPr lang="uk-UA" dirty="0" err="1" smtClean="0"/>
              <a:t>Вілльям</a:t>
            </a:r>
            <a:r>
              <a:rPr lang="uk-UA" dirty="0" smtClean="0"/>
              <a:t> Дефо і </a:t>
            </a:r>
            <a:r>
              <a:rPr lang="uk-UA" dirty="0" err="1" smtClean="0"/>
              <a:t>Еллен</a:t>
            </a:r>
            <a:r>
              <a:rPr lang="uk-UA" dirty="0" smtClean="0"/>
              <a:t> </a:t>
            </a:r>
            <a:r>
              <a:rPr lang="uk-UA" dirty="0" err="1" smtClean="0"/>
              <a:t>Пейдж</a:t>
            </a:r>
            <a:r>
              <a:rPr lang="uk-UA" dirty="0" smtClean="0"/>
              <a:t>.</a:t>
            </a:r>
            <a:endParaRPr lang="ru-RU" dirty="0" smtClean="0"/>
          </a:p>
          <a:p>
            <a:endParaRPr lang="ru-RU" dirty="0" smtClean="0"/>
          </a:p>
          <a:p>
            <a:endParaRPr lang="ru-RU" dirty="0"/>
          </a:p>
        </p:txBody>
      </p:sp>
      <p:pic>
        <p:nvPicPr>
          <p:cNvPr id="4" name="Рисунок 3" descr="ellen-page-3.jpg"/>
          <p:cNvPicPr>
            <a:picLocks noChangeAspect="1"/>
          </p:cNvPicPr>
          <p:nvPr/>
        </p:nvPicPr>
        <p:blipFill>
          <a:blip r:embed="rId2"/>
          <a:stretch>
            <a:fillRect/>
          </a:stretch>
        </p:blipFill>
        <p:spPr>
          <a:xfrm>
            <a:off x="3643306" y="3857628"/>
            <a:ext cx="4786346" cy="287445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llen-page-1.jpg"/>
          <p:cNvPicPr>
            <a:picLocks noGrp="1" noChangeAspect="1"/>
          </p:cNvPicPr>
          <p:nvPr>
            <p:ph idx="1"/>
          </p:nvPr>
        </p:nvPicPr>
        <p:blipFill>
          <a:blip r:embed="rId2"/>
          <a:stretch>
            <a:fillRect/>
          </a:stretch>
        </p:blipFill>
        <p:spPr>
          <a:xfrm>
            <a:off x="3857620" y="3687939"/>
            <a:ext cx="5072098" cy="3170061"/>
          </a:xfrm>
        </p:spPr>
      </p:pic>
      <p:pic>
        <p:nvPicPr>
          <p:cNvPr id="6" name="Рисунок 5" descr="10290224974_9c357ed9f0_o.jpg"/>
          <p:cNvPicPr>
            <a:picLocks noChangeAspect="1"/>
          </p:cNvPicPr>
          <p:nvPr/>
        </p:nvPicPr>
        <p:blipFill>
          <a:blip r:embed="rId3" cstate="print"/>
          <a:stretch>
            <a:fillRect/>
          </a:stretch>
        </p:blipFill>
        <p:spPr>
          <a:xfrm>
            <a:off x="142844" y="4000504"/>
            <a:ext cx="3428981" cy="1928802"/>
          </a:xfrm>
          <a:prstGeom prst="rect">
            <a:avLst/>
          </a:prstGeom>
        </p:spPr>
      </p:pic>
      <p:pic>
        <p:nvPicPr>
          <p:cNvPr id="7" name="Рисунок 6" descr="QD_BEYOND_SCREEN12.1378676545.jpg"/>
          <p:cNvPicPr>
            <a:picLocks noChangeAspect="1"/>
          </p:cNvPicPr>
          <p:nvPr/>
        </p:nvPicPr>
        <p:blipFill>
          <a:blip r:embed="rId4" cstate="print"/>
          <a:stretch>
            <a:fillRect/>
          </a:stretch>
        </p:blipFill>
        <p:spPr>
          <a:xfrm>
            <a:off x="1428728" y="0"/>
            <a:ext cx="7072362" cy="397820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142852"/>
            <a:ext cx="6858048" cy="3714776"/>
          </a:xfrm>
        </p:spPr>
        <p:txBody>
          <a:bodyPr>
            <a:normAutofit fontScale="62500" lnSpcReduction="20000"/>
          </a:bodyPr>
          <a:lstStyle/>
          <a:p>
            <a:pPr>
              <a:buNone/>
            </a:pPr>
            <a:r>
              <a:rPr lang="uk-UA" dirty="0" smtClean="0"/>
              <a:t>      </a:t>
            </a:r>
            <a:r>
              <a:rPr lang="uk-UA" dirty="0" err="1" smtClean="0"/>
              <a:t>Каліфорнійці</a:t>
            </a:r>
            <a:r>
              <a:rPr lang="uk-UA" dirty="0" smtClean="0"/>
              <a:t> з </a:t>
            </a:r>
            <a:r>
              <a:rPr lang="uk-UA" dirty="0" err="1" smtClean="0"/>
              <a:t>Naughty</a:t>
            </a:r>
            <a:r>
              <a:rPr lang="uk-UA" dirty="0" smtClean="0"/>
              <a:t> </a:t>
            </a:r>
            <a:r>
              <a:rPr lang="uk-UA" dirty="0" err="1" smtClean="0"/>
              <a:t>Dog</a:t>
            </a:r>
            <a:r>
              <a:rPr lang="uk-UA" dirty="0" smtClean="0"/>
              <a:t> сповідують трохи інший підхід. У їхніх іграх актори не дарують персонажам міміку і зовнішність (художники малюють </a:t>
            </a:r>
            <a:r>
              <a:rPr lang="uk-UA" dirty="0" err="1" smtClean="0"/>
              <a:t>концепт-арт</a:t>
            </a:r>
            <a:r>
              <a:rPr lang="uk-UA" dirty="0" smtClean="0"/>
              <a:t> задовго до кастингу), хоч і повністю викладаються на знімальному майданчику в присутності вимогливого режисера. Скажімо, ті ж сльози актора на майданчику ніхто не </a:t>
            </a:r>
            <a:r>
              <a:rPr lang="uk-UA" dirty="0" err="1" smtClean="0"/>
              <a:t>оцифрує</a:t>
            </a:r>
            <a:r>
              <a:rPr lang="uk-UA" dirty="0" smtClean="0"/>
              <a:t>, однак, щоб правдоподібно передати настрій, заплакати йому необхідно.</a:t>
            </a:r>
            <a:endParaRPr lang="ru-RU" dirty="0" smtClean="0"/>
          </a:p>
          <a:p>
            <a:pPr>
              <a:buNone/>
            </a:pPr>
            <a:r>
              <a:rPr lang="ru-RU" dirty="0" smtClean="0"/>
              <a:t>      </a:t>
            </a:r>
            <a:r>
              <a:rPr lang="uk-UA" dirty="0" smtClean="0"/>
              <a:t>Але якщо міміка виконавців ролей не фіксуються камерами, то чому в тій же </a:t>
            </a:r>
            <a:r>
              <a:rPr lang="uk-UA" dirty="0" err="1" smtClean="0"/>
              <a:t>The</a:t>
            </a:r>
            <a:r>
              <a:rPr lang="uk-UA" dirty="0" smtClean="0"/>
              <a:t> </a:t>
            </a:r>
            <a:r>
              <a:rPr lang="uk-UA" dirty="0" err="1" smtClean="0"/>
              <a:t>Last</a:t>
            </a:r>
            <a:r>
              <a:rPr lang="uk-UA" dirty="0" smtClean="0"/>
              <a:t> </a:t>
            </a:r>
            <a:r>
              <a:rPr lang="uk-UA" dirty="0" err="1" smtClean="0"/>
              <a:t>of</a:t>
            </a:r>
            <a:r>
              <a:rPr lang="uk-UA" dirty="0" smtClean="0"/>
              <a:t> </a:t>
            </a:r>
            <a:r>
              <a:rPr lang="uk-UA" dirty="0" err="1" smtClean="0"/>
              <a:t>Us</a:t>
            </a:r>
            <a:r>
              <a:rPr lang="uk-UA" dirty="0" smtClean="0"/>
              <a:t> така високоякісна лицьова анімація? Відповідь вражає - все робиться вручну, по-старому. Кожен раз, коли </a:t>
            </a:r>
            <a:r>
              <a:rPr lang="uk-UA" dirty="0" err="1" smtClean="0"/>
              <a:t>Джоел</a:t>
            </a:r>
            <a:r>
              <a:rPr lang="uk-UA" dirty="0" smtClean="0"/>
              <a:t> морщить лоб або піджимає губи, - це результат роботи команди аніматорів.</a:t>
            </a:r>
            <a:endParaRPr lang="ru-RU" dirty="0"/>
          </a:p>
        </p:txBody>
      </p:sp>
      <p:pic>
        <p:nvPicPr>
          <p:cNvPr id="4" name="Рисунок 3" descr="tumblr_mokkyshEio1rk5dgco1_1280.jpg"/>
          <p:cNvPicPr>
            <a:picLocks noChangeAspect="1"/>
          </p:cNvPicPr>
          <p:nvPr/>
        </p:nvPicPr>
        <p:blipFill>
          <a:blip r:embed="rId2"/>
          <a:stretch>
            <a:fillRect/>
          </a:stretch>
        </p:blipFill>
        <p:spPr>
          <a:xfrm>
            <a:off x="3929058" y="3643314"/>
            <a:ext cx="4968704" cy="27968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uk-UA" b="1" dirty="0" smtClean="0"/>
              <a:t>Існують два основних види систем </a:t>
            </a:r>
            <a:r>
              <a:rPr lang="uk-UA" b="1" dirty="0" err="1" smtClean="0"/>
              <a:t>motion</a:t>
            </a:r>
            <a:r>
              <a:rPr lang="uk-UA" b="1" dirty="0" smtClean="0"/>
              <a:t> </a:t>
            </a:r>
            <a:r>
              <a:rPr lang="uk-UA" b="1" dirty="0" err="1" smtClean="0"/>
              <a:t>capture</a:t>
            </a:r>
            <a:r>
              <a:rPr lang="uk-UA" b="1" dirty="0" smtClean="0"/>
              <a:t>:</a:t>
            </a:r>
            <a:r>
              <a:rPr lang="uk-UA"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buNone/>
            </a:pPr>
            <a:r>
              <a:rPr lang="uk-UA" dirty="0" smtClean="0"/>
              <a:t>    1. Маркерна система </a:t>
            </a:r>
            <a:r>
              <a:rPr lang="uk-UA" dirty="0" err="1" smtClean="0"/>
              <a:t>motion</a:t>
            </a:r>
            <a:r>
              <a:rPr lang="uk-UA" dirty="0" smtClean="0"/>
              <a:t> </a:t>
            </a:r>
            <a:r>
              <a:rPr lang="uk-UA" dirty="0" err="1" smtClean="0"/>
              <a:t>capture</a:t>
            </a:r>
            <a:r>
              <a:rPr lang="uk-UA" dirty="0" smtClean="0"/>
              <a:t>, де використовується спеціальне обладнання. На людину надівається костюм з датчиками, вона відтворює рухи, необхідні за сценарієм, стає в потрібні пози, імітує дії; дані з датчиків фіксуються камерами і надходять в комп'ютер, де зводяться в єдину тривимірну модель, точно відтворює руху актора, на основі якої пізніше (або в режимі реального часу) створюється анімація персонажа. Також цим методом відтворюється міміка актора (в цьому випадку на його обличчі розташовуються маркери, що дозволяють фіксувати основні мімічні рухи).</a:t>
            </a:r>
            <a:endParaRPr lang="ru-RU" dirty="0" smtClean="0"/>
          </a:p>
          <a:p>
            <a:endParaRPr lang="ru-RU"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cap="all" dirty="0" smtClean="0"/>
              <a:t>Висновки</a:t>
            </a:r>
            <a:r>
              <a:rPr lang="ru-RU" b="1" cap="all" dirty="0" smtClean="0"/>
              <a:t/>
            </a:r>
            <a:br>
              <a:rPr lang="ru-RU" b="1" cap="all" dirty="0" smtClean="0"/>
            </a:br>
            <a:endParaRPr lang="ru-RU" dirty="0"/>
          </a:p>
        </p:txBody>
      </p:sp>
      <p:sp>
        <p:nvSpPr>
          <p:cNvPr id="3" name="Содержимое 2"/>
          <p:cNvSpPr>
            <a:spLocks noGrp="1"/>
          </p:cNvSpPr>
          <p:nvPr>
            <p:ph idx="1"/>
          </p:nvPr>
        </p:nvSpPr>
        <p:spPr>
          <a:xfrm>
            <a:off x="571472" y="857232"/>
            <a:ext cx="7929618" cy="3929090"/>
          </a:xfrm>
        </p:spPr>
        <p:txBody>
          <a:bodyPr>
            <a:normAutofit fontScale="55000" lnSpcReduction="20000"/>
          </a:bodyPr>
          <a:lstStyle/>
          <a:p>
            <a:pPr>
              <a:buNone/>
            </a:pPr>
            <a:r>
              <a:rPr lang="uk-UA" dirty="0" smtClean="0"/>
              <a:t>     Бути актором </a:t>
            </a:r>
            <a:r>
              <a:rPr lang="uk-UA" dirty="0" err="1" smtClean="0"/>
              <a:t>performance</a:t>
            </a:r>
            <a:r>
              <a:rPr lang="uk-UA" dirty="0" smtClean="0"/>
              <a:t> </a:t>
            </a:r>
            <a:r>
              <a:rPr lang="uk-UA" dirty="0" err="1" smtClean="0"/>
              <a:t>capture</a:t>
            </a:r>
            <a:r>
              <a:rPr lang="uk-UA" dirty="0" smtClean="0"/>
              <a:t> нелегко. Ви повинні представити, що безглузда конструкція з металу - це машина, шматок картону, який потрібно з апетитом жувати, - піца, а що стоїть в безглуздому «костюмі водолаза» партнерка - справжня красуня. При цьому вимоги до якості виконання ті ж: героя необхідно наділити характером, емоціями і душею, як в будь-якому фільмі або театральній постановці, тільки ось вловити суть ролі куди важче, коли навколо немає нормальних декорацій і реквізиту.</a:t>
            </a:r>
            <a:endParaRPr lang="ru-RU" dirty="0" smtClean="0"/>
          </a:p>
          <a:p>
            <a:pPr>
              <a:buNone/>
            </a:pPr>
            <a:r>
              <a:rPr lang="uk-UA" dirty="0" smtClean="0"/>
              <a:t>     Перевагами використання цієї технології є: здатність відтворювати схожі рухи завдяки базі даних, збереженій на комп'ютері; швидке опрацювання даних і швидше створення продукту, порівняно з традиційними анімаційними методами; можна використовувати безкоштовні програми, або достатньо дешеві, що також значно знижує витрати на виробництво фільму. Проте, незважаючи на певні бонуси цієї технології, все ж таки нею користуються достатньо рідко і для виконання складних робіт: створення міфічних чи нереальних персонажів і т. д. Достатньо рідко фільм повністю знімають за цією технологією. </a:t>
            </a:r>
            <a:endParaRPr lang="ru-RU" dirty="0" smtClean="0"/>
          </a:p>
          <a:p>
            <a:endParaRPr lang="ru-RU" dirty="0"/>
          </a:p>
        </p:txBody>
      </p:sp>
      <p:pic>
        <p:nvPicPr>
          <p:cNvPr id="4" name="Рисунок 3" descr="Activemarker2.PNG"/>
          <p:cNvPicPr>
            <a:picLocks noChangeAspect="1"/>
          </p:cNvPicPr>
          <p:nvPr/>
        </p:nvPicPr>
        <p:blipFill>
          <a:blip r:embed="rId2"/>
          <a:stretch>
            <a:fillRect/>
          </a:stretch>
        </p:blipFill>
        <p:spPr>
          <a:xfrm>
            <a:off x="5643570" y="4429132"/>
            <a:ext cx="3039749" cy="2165821"/>
          </a:xfrm>
          <a:prstGeom prst="rect">
            <a:avLst/>
          </a:prstGeom>
        </p:spPr>
      </p:pic>
      <p:pic>
        <p:nvPicPr>
          <p:cNvPr id="5" name="Рисунок 4" descr="hqdefault.jpg"/>
          <p:cNvPicPr>
            <a:picLocks noChangeAspect="1"/>
          </p:cNvPicPr>
          <p:nvPr/>
        </p:nvPicPr>
        <p:blipFill>
          <a:blip r:embed="rId3"/>
          <a:stretch>
            <a:fillRect/>
          </a:stretch>
        </p:blipFill>
        <p:spPr>
          <a:xfrm>
            <a:off x="285720" y="4571984"/>
            <a:ext cx="3048021" cy="22860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mark.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jpg"/>
          <p:cNvPicPr>
            <a:picLocks noGrp="1" noChangeAspect="1"/>
          </p:cNvPicPr>
          <p:nvPr>
            <p:ph idx="1"/>
          </p:nvPr>
        </p:nvPicPr>
        <p:blipFill>
          <a:blip r:embed="rId2"/>
          <a:stretch>
            <a:fillRect/>
          </a:stretch>
        </p:blipFill>
        <p:spPr>
          <a:xfrm>
            <a:off x="0" y="0"/>
            <a:ext cx="4714875" cy="6858000"/>
          </a:xfrm>
        </p:spPr>
      </p:pic>
      <p:pic>
        <p:nvPicPr>
          <p:cNvPr id="5" name="Рисунок 4" descr="2.png"/>
          <p:cNvPicPr>
            <a:picLocks noChangeAspect="1"/>
          </p:cNvPicPr>
          <p:nvPr/>
        </p:nvPicPr>
        <p:blipFill>
          <a:blip r:embed="rId3"/>
          <a:stretch>
            <a:fillRect/>
          </a:stretch>
        </p:blipFill>
        <p:spPr>
          <a:xfrm>
            <a:off x="4714876" y="0"/>
            <a:ext cx="4429125"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jpg"/>
          <p:cNvPicPr>
            <a:picLocks noGrp="1" noChangeAspect="1"/>
          </p:cNvPicPr>
          <p:nvPr>
            <p:ph idx="1"/>
          </p:nvPr>
        </p:nvPicPr>
        <p:blipFill>
          <a:blip r:embed="rId2"/>
          <a:stretch>
            <a:fillRect/>
          </a:stretch>
        </p:blipFill>
        <p:spPr>
          <a:xfrm>
            <a:off x="71470" y="0"/>
            <a:ext cx="9144000" cy="3571876"/>
          </a:xfrm>
        </p:spPr>
      </p:pic>
      <p:pic>
        <p:nvPicPr>
          <p:cNvPr id="5" name="Рисунок 4" descr="3.jpg"/>
          <p:cNvPicPr>
            <a:picLocks noChangeAspect="1"/>
          </p:cNvPicPr>
          <p:nvPr/>
        </p:nvPicPr>
        <p:blipFill>
          <a:blip r:embed="rId3"/>
          <a:stretch>
            <a:fillRect/>
          </a:stretch>
        </p:blipFill>
        <p:spPr>
          <a:xfrm>
            <a:off x="0" y="3286124"/>
            <a:ext cx="9144000" cy="35718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5043494" cy="5483245"/>
          </a:xfrm>
        </p:spPr>
        <p:txBody>
          <a:bodyPr>
            <a:normAutofit fontScale="55000" lnSpcReduction="20000"/>
          </a:bodyPr>
          <a:lstStyle/>
          <a:p>
            <a:pPr>
              <a:buNone/>
            </a:pPr>
            <a:r>
              <a:rPr lang="uk-UA" dirty="0" smtClean="0"/>
              <a:t>      </a:t>
            </a:r>
            <a:r>
              <a:rPr lang="en-US" dirty="0" smtClean="0"/>
              <a:t>2. </a:t>
            </a:r>
            <a:r>
              <a:rPr lang="ru-RU" dirty="0" err="1" smtClean="0"/>
              <a:t>Безмаркерна</a:t>
            </a:r>
            <a:r>
              <a:rPr lang="ru-RU" dirty="0" smtClean="0"/>
              <a:t> </a:t>
            </a:r>
            <a:r>
              <a:rPr lang="ru-RU" dirty="0" err="1" smtClean="0"/>
              <a:t>технологія</a:t>
            </a:r>
            <a:r>
              <a:rPr lang="ru-RU" dirty="0" smtClean="0"/>
              <a:t>,</a:t>
            </a:r>
            <a:r>
              <a:rPr lang="en-US" dirty="0" smtClean="0"/>
              <a:t> </a:t>
            </a:r>
            <a:r>
              <a:rPr lang="ru-RU" dirty="0" smtClean="0"/>
              <a:t> яка</a:t>
            </a:r>
            <a:r>
              <a:rPr lang="en-US" dirty="0" smtClean="0"/>
              <a:t> </a:t>
            </a:r>
            <a:r>
              <a:rPr lang="uk-UA" dirty="0" smtClean="0"/>
              <a:t>не</a:t>
            </a:r>
            <a:r>
              <a:rPr lang="ru-RU" dirty="0" smtClean="0"/>
              <a:t> </a:t>
            </a:r>
            <a:r>
              <a:rPr lang="ru-RU" dirty="0" err="1" smtClean="0"/>
              <a:t>потребує</a:t>
            </a:r>
            <a:r>
              <a:rPr lang="ru-RU" dirty="0" smtClean="0"/>
              <a:t> </a:t>
            </a:r>
            <a:r>
              <a:rPr lang="ru-RU" dirty="0" err="1" smtClean="0"/>
              <a:t>спеціальних</a:t>
            </a:r>
            <a:r>
              <a:rPr lang="ru-RU" dirty="0" smtClean="0"/>
              <a:t> </a:t>
            </a:r>
            <a:r>
              <a:rPr lang="ru-RU" dirty="0" err="1" smtClean="0"/>
              <a:t>датчиків</a:t>
            </a:r>
            <a:r>
              <a:rPr lang="ru-RU" dirty="0" smtClean="0"/>
              <a:t> </a:t>
            </a:r>
            <a:r>
              <a:rPr lang="ru-RU" dirty="0" err="1" smtClean="0"/>
              <a:t>або</a:t>
            </a:r>
            <a:r>
              <a:rPr lang="ru-RU" dirty="0" smtClean="0"/>
              <a:t> </a:t>
            </a:r>
            <a:r>
              <a:rPr lang="ru-RU" dirty="0" err="1" smtClean="0"/>
              <a:t>спеціального</a:t>
            </a:r>
            <a:r>
              <a:rPr lang="ru-RU" dirty="0" smtClean="0"/>
              <a:t> костюма. </a:t>
            </a:r>
            <a:r>
              <a:rPr lang="ru-RU" dirty="0" err="1" smtClean="0"/>
              <a:t>Безмаркерна</a:t>
            </a:r>
            <a:r>
              <a:rPr lang="ru-RU" dirty="0" smtClean="0"/>
              <a:t> </a:t>
            </a:r>
            <a:r>
              <a:rPr lang="ru-RU" dirty="0" err="1" smtClean="0"/>
              <a:t>технологія</a:t>
            </a:r>
            <a:r>
              <a:rPr lang="ru-RU" dirty="0" smtClean="0"/>
              <a:t> </a:t>
            </a:r>
            <a:r>
              <a:rPr lang="ru-RU" dirty="0" err="1" smtClean="0"/>
              <a:t>заснована</a:t>
            </a:r>
            <a:r>
              <a:rPr lang="ru-RU" dirty="0" smtClean="0"/>
              <a:t> на </a:t>
            </a:r>
            <a:r>
              <a:rPr lang="ru-RU" dirty="0" err="1" smtClean="0"/>
              <a:t>технологіях</a:t>
            </a:r>
            <a:r>
              <a:rPr lang="ru-RU" dirty="0" smtClean="0"/>
              <a:t> </a:t>
            </a:r>
            <a:r>
              <a:rPr lang="ru-RU" dirty="0" err="1" smtClean="0"/>
              <a:t>комп'ютерного</a:t>
            </a:r>
            <a:r>
              <a:rPr lang="ru-RU" dirty="0" smtClean="0"/>
              <a:t> </a:t>
            </a:r>
            <a:r>
              <a:rPr lang="ru-RU" dirty="0" err="1" smtClean="0"/>
              <a:t>зору</a:t>
            </a:r>
            <a:r>
              <a:rPr lang="ru-RU" dirty="0" smtClean="0"/>
              <a:t> </a:t>
            </a:r>
            <a:r>
              <a:rPr lang="ru-RU" dirty="0" err="1" smtClean="0"/>
              <a:t>і</a:t>
            </a:r>
            <a:r>
              <a:rPr lang="ru-RU" dirty="0" smtClean="0"/>
              <a:t> </a:t>
            </a:r>
            <a:r>
              <a:rPr lang="ru-RU" dirty="0" err="1" smtClean="0"/>
              <a:t>розпізнавання</a:t>
            </a:r>
            <a:r>
              <a:rPr lang="ru-RU" dirty="0" smtClean="0"/>
              <a:t> </a:t>
            </a:r>
            <a:r>
              <a:rPr lang="ru-RU" dirty="0" err="1" smtClean="0"/>
              <a:t>образів</a:t>
            </a:r>
            <a:r>
              <a:rPr lang="ru-RU" dirty="0" smtClean="0"/>
              <a:t>. </a:t>
            </a:r>
            <a:r>
              <a:rPr lang="ru-RU" dirty="0" err="1" smtClean="0"/>
              <a:t>Актор</a:t>
            </a:r>
            <a:r>
              <a:rPr lang="ru-RU" dirty="0" smtClean="0"/>
              <a:t> </a:t>
            </a:r>
            <a:r>
              <a:rPr lang="ru-RU" dirty="0" err="1" smtClean="0"/>
              <a:t>може</a:t>
            </a:r>
            <a:r>
              <a:rPr lang="ru-RU" dirty="0" smtClean="0"/>
              <a:t> </a:t>
            </a:r>
            <a:r>
              <a:rPr lang="ru-RU" dirty="0" err="1" smtClean="0"/>
              <a:t>зніматися</a:t>
            </a:r>
            <a:r>
              <a:rPr lang="ru-RU" dirty="0" smtClean="0"/>
              <a:t> в </a:t>
            </a:r>
            <a:r>
              <a:rPr lang="ru-RU" dirty="0" err="1" smtClean="0"/>
              <a:t>звичайному</a:t>
            </a:r>
            <a:r>
              <a:rPr lang="ru-RU" dirty="0" smtClean="0"/>
              <a:t> </a:t>
            </a:r>
            <a:r>
              <a:rPr lang="ru-RU" dirty="0" err="1" smtClean="0"/>
              <a:t>одязі</a:t>
            </a:r>
            <a:r>
              <a:rPr lang="ru-RU" dirty="0" smtClean="0"/>
              <a:t>, </a:t>
            </a:r>
            <a:r>
              <a:rPr lang="ru-RU" dirty="0" err="1" smtClean="0"/>
              <a:t>що</a:t>
            </a:r>
            <a:r>
              <a:rPr lang="ru-RU" dirty="0" smtClean="0"/>
              <a:t> сильно </a:t>
            </a:r>
            <a:r>
              <a:rPr lang="ru-RU" dirty="0" err="1" smtClean="0"/>
              <a:t>прискорює</a:t>
            </a:r>
            <a:r>
              <a:rPr lang="ru-RU" dirty="0" smtClean="0"/>
              <a:t> </a:t>
            </a:r>
            <a:r>
              <a:rPr lang="ru-RU" dirty="0" err="1" smtClean="0"/>
              <a:t>підготовку</a:t>
            </a:r>
            <a:r>
              <a:rPr lang="ru-RU" dirty="0" smtClean="0"/>
              <a:t> до </a:t>
            </a:r>
            <a:r>
              <a:rPr lang="ru-RU" dirty="0" err="1" smtClean="0"/>
              <a:t>зйомок</a:t>
            </a:r>
            <a:r>
              <a:rPr lang="ru-RU" dirty="0" smtClean="0"/>
              <a:t> </a:t>
            </a:r>
            <a:r>
              <a:rPr lang="ru-RU" dirty="0" err="1" smtClean="0"/>
              <a:t>і</a:t>
            </a:r>
            <a:r>
              <a:rPr lang="ru-RU" dirty="0" smtClean="0"/>
              <a:t> </a:t>
            </a:r>
            <a:r>
              <a:rPr lang="ru-RU" dirty="0" err="1" smtClean="0"/>
              <a:t>дозволяє</a:t>
            </a:r>
            <a:r>
              <a:rPr lang="ru-RU" dirty="0" smtClean="0"/>
              <a:t> </a:t>
            </a:r>
            <a:r>
              <a:rPr lang="ru-RU" dirty="0" err="1" smtClean="0"/>
              <a:t>знімати</a:t>
            </a:r>
            <a:r>
              <a:rPr lang="ru-RU" dirty="0" smtClean="0"/>
              <a:t> </a:t>
            </a:r>
            <a:r>
              <a:rPr lang="ru-RU" dirty="0" err="1" smtClean="0"/>
              <a:t>складні</a:t>
            </a:r>
            <a:r>
              <a:rPr lang="ru-RU" dirty="0" smtClean="0"/>
              <a:t> </a:t>
            </a:r>
            <a:r>
              <a:rPr lang="ru-RU" dirty="0" err="1" smtClean="0"/>
              <a:t>рухи</a:t>
            </a:r>
            <a:r>
              <a:rPr lang="ru-RU" dirty="0" smtClean="0"/>
              <a:t> (</a:t>
            </a:r>
            <a:r>
              <a:rPr lang="ru-RU" dirty="0" err="1" smtClean="0"/>
              <a:t>боротьба</a:t>
            </a:r>
            <a:r>
              <a:rPr lang="ru-RU" dirty="0" smtClean="0"/>
              <a:t>, </a:t>
            </a:r>
            <a:r>
              <a:rPr lang="ru-RU" dirty="0" err="1" smtClean="0"/>
              <a:t>падіння</a:t>
            </a:r>
            <a:r>
              <a:rPr lang="ru-RU" dirty="0" smtClean="0"/>
              <a:t>, </a:t>
            </a:r>
            <a:r>
              <a:rPr lang="ru-RU" dirty="0" err="1" smtClean="0"/>
              <a:t>стрибки</a:t>
            </a:r>
            <a:r>
              <a:rPr lang="ru-RU" dirty="0" smtClean="0"/>
              <a:t>, </a:t>
            </a:r>
            <a:r>
              <a:rPr lang="ru-RU" dirty="0" err="1" smtClean="0"/>
              <a:t>і</a:t>
            </a:r>
            <a:r>
              <a:rPr lang="ru-RU" dirty="0" smtClean="0"/>
              <a:t> т. п.) Без </a:t>
            </a:r>
            <a:r>
              <a:rPr lang="ru-RU" dirty="0" err="1" smtClean="0"/>
              <a:t>ризику</a:t>
            </a:r>
            <a:r>
              <a:rPr lang="ru-RU" dirty="0" smtClean="0"/>
              <a:t> </a:t>
            </a:r>
            <a:r>
              <a:rPr lang="ru-RU" dirty="0" err="1" smtClean="0"/>
              <a:t>пошкодження</a:t>
            </a:r>
            <a:r>
              <a:rPr lang="ru-RU" dirty="0" smtClean="0"/>
              <a:t> </a:t>
            </a:r>
            <a:r>
              <a:rPr lang="ru-RU" dirty="0" err="1" smtClean="0"/>
              <a:t>датчиків</a:t>
            </a:r>
            <a:r>
              <a:rPr lang="ru-RU" dirty="0" smtClean="0"/>
              <a:t> </a:t>
            </a:r>
            <a:r>
              <a:rPr lang="ru-RU" dirty="0" err="1" smtClean="0"/>
              <a:t>або</a:t>
            </a:r>
            <a:r>
              <a:rPr lang="ru-RU" dirty="0" smtClean="0"/>
              <a:t> </a:t>
            </a:r>
            <a:r>
              <a:rPr lang="ru-RU" dirty="0" err="1" smtClean="0"/>
              <a:t>маркерів</a:t>
            </a:r>
            <a:r>
              <a:rPr lang="ru-RU" dirty="0" smtClean="0"/>
              <a:t>. </a:t>
            </a:r>
            <a:r>
              <a:rPr lang="ru-RU" dirty="0" err="1" smtClean="0"/>
              <a:t>Кілька</a:t>
            </a:r>
            <a:r>
              <a:rPr lang="ru-RU" dirty="0" smtClean="0"/>
              <a:t> практично </a:t>
            </a:r>
            <a:r>
              <a:rPr lang="ru-RU" dirty="0" err="1" smtClean="0"/>
              <a:t>застосовних</a:t>
            </a:r>
            <a:r>
              <a:rPr lang="ru-RU" dirty="0" smtClean="0"/>
              <a:t> </a:t>
            </a:r>
            <a:r>
              <a:rPr lang="ru-RU" dirty="0" err="1" smtClean="0"/>
              <a:t>безмаркерних</a:t>
            </a:r>
            <a:r>
              <a:rPr lang="ru-RU" dirty="0" smtClean="0"/>
              <a:t> систем </a:t>
            </a:r>
            <a:r>
              <a:rPr lang="ru-RU" dirty="0" err="1" smtClean="0"/>
              <a:t>були</a:t>
            </a:r>
            <a:r>
              <a:rPr lang="ru-RU" dirty="0" smtClean="0"/>
              <a:t> </a:t>
            </a:r>
            <a:r>
              <a:rPr lang="ru-RU" dirty="0" err="1" smtClean="0"/>
              <a:t>розроблені</a:t>
            </a:r>
            <a:r>
              <a:rPr lang="ru-RU" dirty="0" smtClean="0"/>
              <a:t> в </a:t>
            </a:r>
            <a:r>
              <a:rPr lang="ru-RU" dirty="0" err="1" smtClean="0"/>
              <a:t>останні</a:t>
            </a:r>
            <a:r>
              <a:rPr lang="ru-RU" dirty="0" smtClean="0"/>
              <a:t> роки, </a:t>
            </a:r>
            <a:r>
              <a:rPr lang="ru-RU" dirty="0" err="1" smtClean="0"/>
              <a:t>хоча</a:t>
            </a:r>
            <a:r>
              <a:rPr lang="ru-RU" dirty="0" smtClean="0"/>
              <a:t> </a:t>
            </a:r>
            <a:r>
              <a:rPr lang="ru-RU" dirty="0" err="1" smtClean="0"/>
              <a:t>дослідження</a:t>
            </a:r>
            <a:r>
              <a:rPr lang="ru-RU" dirty="0" smtClean="0"/>
              <a:t> </a:t>
            </a:r>
            <a:r>
              <a:rPr lang="ru-RU" dirty="0" err="1" smtClean="0"/>
              <a:t>подібної</a:t>
            </a:r>
            <a:r>
              <a:rPr lang="ru-RU" dirty="0" smtClean="0"/>
              <a:t> </a:t>
            </a:r>
            <a:r>
              <a:rPr lang="ru-RU" dirty="0" err="1" smtClean="0"/>
              <a:t>технології</a:t>
            </a:r>
            <a:r>
              <a:rPr lang="ru-RU" dirty="0" smtClean="0"/>
              <a:t> </a:t>
            </a:r>
            <a:r>
              <a:rPr lang="ru-RU" dirty="0" err="1" smtClean="0"/>
              <a:t>проводяться</a:t>
            </a:r>
            <a:r>
              <a:rPr lang="ru-RU" dirty="0" smtClean="0"/>
              <a:t> </a:t>
            </a:r>
            <a:r>
              <a:rPr lang="ru-RU" dirty="0" err="1" smtClean="0"/>
              <a:t>вже</a:t>
            </a:r>
            <a:r>
              <a:rPr lang="ru-RU" dirty="0" smtClean="0"/>
              <a:t> </a:t>
            </a:r>
            <a:r>
              <a:rPr lang="ru-RU" dirty="0" err="1" smtClean="0"/>
              <a:t>довгий</a:t>
            </a:r>
            <a:r>
              <a:rPr lang="ru-RU" dirty="0" smtClean="0"/>
              <a:t> час. На </a:t>
            </a:r>
            <a:r>
              <a:rPr lang="ru-RU" dirty="0" err="1" smtClean="0"/>
              <a:t>сьогоднішній</a:t>
            </a:r>
            <a:r>
              <a:rPr lang="ru-RU" dirty="0" smtClean="0"/>
              <a:t> день </a:t>
            </a:r>
            <a:r>
              <a:rPr lang="ru-RU" dirty="0" err="1" smtClean="0"/>
              <a:t>існує</a:t>
            </a:r>
            <a:r>
              <a:rPr lang="ru-RU" dirty="0" smtClean="0"/>
              <a:t> </a:t>
            </a:r>
            <a:r>
              <a:rPr lang="ru-RU" dirty="0" err="1" smtClean="0"/>
              <a:t>програмне</a:t>
            </a:r>
            <a:r>
              <a:rPr lang="ru-RU" dirty="0" smtClean="0"/>
              <a:t> </a:t>
            </a:r>
            <a:r>
              <a:rPr lang="ru-RU" dirty="0" err="1" smtClean="0"/>
              <a:t>забезпечення</a:t>
            </a:r>
            <a:r>
              <a:rPr lang="ru-RU" dirty="0" smtClean="0"/>
              <a:t> «</a:t>
            </a:r>
            <a:r>
              <a:rPr lang="ru-RU" dirty="0" err="1" smtClean="0"/>
              <a:t>настільного</a:t>
            </a:r>
            <a:r>
              <a:rPr lang="ru-RU" dirty="0" smtClean="0"/>
              <a:t>» </a:t>
            </a:r>
            <a:r>
              <a:rPr lang="ru-RU" dirty="0" err="1" smtClean="0"/>
              <a:t>класу</a:t>
            </a:r>
            <a:r>
              <a:rPr lang="ru-RU" dirty="0" smtClean="0"/>
              <a:t> для </a:t>
            </a:r>
            <a:r>
              <a:rPr lang="ru-RU" dirty="0" err="1" smtClean="0"/>
              <a:t>безмаркерного</a:t>
            </a:r>
            <a:r>
              <a:rPr lang="ru-RU" dirty="0" smtClean="0"/>
              <a:t> </a:t>
            </a:r>
            <a:r>
              <a:rPr lang="ru-RU" dirty="0" err="1" smtClean="0"/>
              <a:t>захоплення</a:t>
            </a:r>
            <a:r>
              <a:rPr lang="ru-RU" dirty="0" smtClean="0"/>
              <a:t> </a:t>
            </a:r>
            <a:r>
              <a:rPr lang="ru-RU" dirty="0" err="1" smtClean="0"/>
              <a:t>рухів</a:t>
            </a:r>
            <a:r>
              <a:rPr lang="ru-RU" dirty="0" smtClean="0"/>
              <a:t>. В </a:t>
            </a:r>
            <a:r>
              <a:rPr lang="ru-RU" dirty="0" err="1" smtClean="0"/>
              <a:t>даному</a:t>
            </a:r>
            <a:r>
              <a:rPr lang="ru-RU" dirty="0" smtClean="0"/>
              <a:t> </a:t>
            </a:r>
            <a:r>
              <a:rPr lang="ru-RU" dirty="0" err="1" smtClean="0"/>
              <a:t>випадку</a:t>
            </a:r>
            <a:r>
              <a:rPr lang="ru-RU" dirty="0" smtClean="0"/>
              <a:t> не </a:t>
            </a:r>
            <a:r>
              <a:rPr lang="ru-RU" dirty="0" err="1" smtClean="0"/>
              <a:t>потрібно</a:t>
            </a:r>
            <a:r>
              <a:rPr lang="ru-RU" dirty="0" smtClean="0"/>
              <a:t> </a:t>
            </a:r>
            <a:r>
              <a:rPr lang="ru-RU" dirty="0" err="1" smtClean="0"/>
              <a:t>спеціального</a:t>
            </a:r>
            <a:r>
              <a:rPr lang="ru-RU" dirty="0" smtClean="0"/>
              <a:t> </a:t>
            </a:r>
            <a:r>
              <a:rPr lang="ru-RU" dirty="0" err="1" smtClean="0"/>
              <a:t>устаткування</a:t>
            </a:r>
            <a:r>
              <a:rPr lang="ru-RU" dirty="0" smtClean="0"/>
              <a:t>, </a:t>
            </a:r>
            <a:r>
              <a:rPr lang="ru-RU" dirty="0" err="1" smtClean="0"/>
              <a:t>спеціального</a:t>
            </a:r>
            <a:r>
              <a:rPr lang="ru-RU" dirty="0" smtClean="0"/>
              <a:t> </a:t>
            </a:r>
            <a:r>
              <a:rPr lang="ru-RU" dirty="0" err="1" smtClean="0"/>
              <a:t>освітлення</a:t>
            </a:r>
            <a:r>
              <a:rPr lang="ru-RU" dirty="0" smtClean="0"/>
              <a:t> </a:t>
            </a:r>
            <a:r>
              <a:rPr lang="ru-RU" dirty="0" err="1" smtClean="0"/>
              <a:t>і</a:t>
            </a:r>
            <a:r>
              <a:rPr lang="ru-RU" dirty="0" smtClean="0"/>
              <a:t> простору. </a:t>
            </a:r>
            <a:r>
              <a:rPr lang="ru-RU" dirty="0" err="1" smtClean="0"/>
              <a:t>Зйомка</a:t>
            </a:r>
            <a:r>
              <a:rPr lang="ru-RU" dirty="0" smtClean="0"/>
              <a:t> проводиться за </a:t>
            </a:r>
            <a:r>
              <a:rPr lang="ru-RU" dirty="0" err="1" smtClean="0"/>
              <a:t>допомогою</a:t>
            </a:r>
            <a:r>
              <a:rPr lang="ru-RU" dirty="0" smtClean="0"/>
              <a:t> </a:t>
            </a:r>
            <a:r>
              <a:rPr lang="ru-RU" dirty="0" err="1" smtClean="0"/>
              <a:t>звичайної</a:t>
            </a:r>
            <a:r>
              <a:rPr lang="ru-RU" dirty="0" smtClean="0"/>
              <a:t> </a:t>
            </a:r>
            <a:r>
              <a:rPr lang="ru-RU" dirty="0" err="1" smtClean="0"/>
              <a:t>камери</a:t>
            </a:r>
            <a:r>
              <a:rPr lang="ru-RU" dirty="0" smtClean="0"/>
              <a:t> (</a:t>
            </a:r>
            <a:r>
              <a:rPr lang="ru-RU" dirty="0" err="1" smtClean="0"/>
              <a:t>або</a:t>
            </a:r>
            <a:r>
              <a:rPr lang="ru-RU" dirty="0" smtClean="0"/>
              <a:t> </a:t>
            </a:r>
            <a:r>
              <a:rPr lang="ru-RU" dirty="0" err="1" smtClean="0"/>
              <a:t>веб-камери</a:t>
            </a:r>
            <a:r>
              <a:rPr lang="ru-RU" dirty="0" smtClean="0"/>
              <a:t>) </a:t>
            </a:r>
            <a:r>
              <a:rPr lang="ru-RU" dirty="0" err="1" smtClean="0"/>
              <a:t>і</a:t>
            </a:r>
            <a:r>
              <a:rPr lang="ru-RU" dirty="0" smtClean="0"/>
              <a:t> персонального </a:t>
            </a:r>
            <a:r>
              <a:rPr lang="ru-RU" dirty="0" err="1" smtClean="0"/>
              <a:t>комп'ютера</a:t>
            </a:r>
            <a:r>
              <a:rPr lang="ru-RU" dirty="0" smtClean="0"/>
              <a:t>.</a:t>
            </a:r>
            <a:endParaRPr lang="ru-RU" dirty="0"/>
          </a:p>
        </p:txBody>
      </p:sp>
      <p:pic>
        <p:nvPicPr>
          <p:cNvPr id="4" name="Рисунок 3" descr="kin.jpg"/>
          <p:cNvPicPr>
            <a:picLocks noChangeAspect="1"/>
          </p:cNvPicPr>
          <p:nvPr/>
        </p:nvPicPr>
        <p:blipFill>
          <a:blip r:embed="rId2"/>
          <a:stretch>
            <a:fillRect/>
          </a:stretch>
        </p:blipFill>
        <p:spPr>
          <a:xfrm>
            <a:off x="4214810" y="4786322"/>
            <a:ext cx="4032250" cy="1905000"/>
          </a:xfrm>
          <a:prstGeom prst="rect">
            <a:avLst/>
          </a:prstGeom>
        </p:spPr>
      </p:pic>
      <p:pic>
        <p:nvPicPr>
          <p:cNvPr id="5" name="Рисунок 4" descr="kin2.jpg"/>
          <p:cNvPicPr>
            <a:picLocks noChangeAspect="1"/>
          </p:cNvPicPr>
          <p:nvPr/>
        </p:nvPicPr>
        <p:blipFill>
          <a:blip r:embed="rId3" cstate="print"/>
          <a:stretch>
            <a:fillRect/>
          </a:stretch>
        </p:blipFill>
        <p:spPr>
          <a:xfrm>
            <a:off x="5572132" y="1071546"/>
            <a:ext cx="3157449" cy="22324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t>На сьогоднішній день існують велика кількість маркерних систем захоплення рухів. Різниця між ними полягає в принципі передачі рухів:</a:t>
            </a:r>
            <a:r>
              <a:rPr lang="ru-RU" sz="2400" b="1" dirty="0" smtClean="0"/>
              <a:t/>
            </a:r>
            <a:br>
              <a:rPr lang="ru-RU" sz="2400" b="1" dirty="0" smtClean="0"/>
            </a:br>
            <a:endParaRPr lang="ru-RU" sz="2400" b="1" dirty="0"/>
          </a:p>
        </p:txBody>
      </p:sp>
      <p:sp>
        <p:nvSpPr>
          <p:cNvPr id="3" name="Содержимое 2"/>
          <p:cNvSpPr>
            <a:spLocks noGrp="1"/>
          </p:cNvSpPr>
          <p:nvPr>
            <p:ph idx="1"/>
          </p:nvPr>
        </p:nvSpPr>
        <p:spPr/>
        <p:txBody>
          <a:bodyPr>
            <a:normAutofit fontScale="70000" lnSpcReduction="20000"/>
          </a:bodyPr>
          <a:lstStyle/>
          <a:p>
            <a:pPr>
              <a:buNone/>
            </a:pPr>
            <a:r>
              <a:rPr lang="uk-UA" dirty="0" smtClean="0"/>
              <a:t> </a:t>
            </a:r>
            <a:endParaRPr lang="ru-RU" dirty="0" smtClean="0"/>
          </a:p>
          <a:p>
            <a:pPr>
              <a:buNone/>
            </a:pPr>
            <a:r>
              <a:rPr lang="uk-UA" dirty="0" smtClean="0"/>
              <a:t>     1.1. Оптичні пасивні. На костюмі, що входить в комплект такої системи, прикріплені датчики-маркери, які названі пасивними, бо відображають лише послане на них світло, але при цьому самі не світяться. У таких системах світло (інфрачервоне) на маркери надсилається з встановлених на камерах високочастотних стробоскопів і, відбившись від маркерів, потрапляє назад в об'єктив камери, повідомляючи тим самим позицію маркера.</a:t>
            </a:r>
            <a:endParaRPr lang="ru-RU" dirty="0" smtClean="0"/>
          </a:p>
          <a:p>
            <a:pPr>
              <a:buNone/>
            </a:pPr>
            <a:r>
              <a:rPr lang="uk-UA" dirty="0" smtClean="0"/>
              <a:t>     </a:t>
            </a:r>
            <a:r>
              <a:rPr lang="uk-UA" b="1" dirty="0" smtClean="0"/>
              <a:t>Мінус оптичних пасивних систем:</a:t>
            </a:r>
            <a:endParaRPr lang="ru-RU" b="1" dirty="0" smtClean="0"/>
          </a:p>
          <a:p>
            <a:pPr lvl="0"/>
            <a:r>
              <a:rPr lang="uk-UA" dirty="0" smtClean="0"/>
              <a:t>Тривалість розміщення маркерів на акторі;</a:t>
            </a:r>
            <a:endParaRPr lang="ru-RU" dirty="0" smtClean="0"/>
          </a:p>
          <a:p>
            <a:pPr lvl="0"/>
            <a:r>
              <a:rPr lang="uk-UA" dirty="0" smtClean="0"/>
              <a:t>При швидкому русі або близькому розташуванні маркерів один до одного система може їх плутати (технологія не передбачає ідентифікацію кожного маркера)</a:t>
            </a:r>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358246" cy="4500594"/>
          </a:xfrm>
        </p:spPr>
        <p:txBody>
          <a:bodyPr>
            <a:normAutofit fontScale="70000" lnSpcReduction="20000"/>
          </a:bodyPr>
          <a:lstStyle/>
          <a:p>
            <a:pPr>
              <a:buNone/>
            </a:pPr>
            <a:r>
              <a:rPr lang="uk-UA" dirty="0" smtClean="0"/>
              <a:t>     1.2. Оптичні активні названі так тому, що замість </a:t>
            </a:r>
            <a:r>
              <a:rPr lang="uk-UA" dirty="0" err="1" smtClean="0"/>
              <a:t>світловідбивних</a:t>
            </a:r>
            <a:r>
              <a:rPr lang="uk-UA" dirty="0" smtClean="0"/>
              <a:t> маркерів, які кріпляться до костюму актора, в них використовуються </a:t>
            </a:r>
            <a:r>
              <a:rPr lang="uk-UA" dirty="0" err="1" smtClean="0"/>
              <a:t>світлодіоди</a:t>
            </a:r>
            <a:r>
              <a:rPr lang="uk-UA" dirty="0" smtClean="0"/>
              <a:t> з інтегрованими процесорами і радіо-синхронізацією. Кожному </a:t>
            </a:r>
            <a:r>
              <a:rPr lang="uk-UA" dirty="0" err="1" smtClean="0"/>
              <a:t>світлодіоду</a:t>
            </a:r>
            <a:r>
              <a:rPr lang="uk-UA" dirty="0" smtClean="0"/>
              <a:t> призначається ідентифікатор, що дозволяє системі не плутати маркери один з одним, а також пізнавати їх, після того як вони були перекриті і знову з'явилися в полі зору камер. У всьому іншому принцип роботи таких систем схожий з пасивними системами.</a:t>
            </a:r>
            <a:endParaRPr lang="ru-RU" dirty="0" smtClean="0"/>
          </a:p>
          <a:p>
            <a:pPr>
              <a:buNone/>
            </a:pPr>
            <a:r>
              <a:rPr lang="uk-UA" dirty="0" smtClean="0"/>
              <a:t>     </a:t>
            </a:r>
            <a:r>
              <a:rPr lang="uk-UA" b="1" dirty="0" smtClean="0"/>
              <a:t>Мінуси активних систем:</a:t>
            </a:r>
            <a:endParaRPr lang="ru-RU" b="1" dirty="0" smtClean="0"/>
          </a:p>
          <a:p>
            <a:pPr lvl="0"/>
            <a:r>
              <a:rPr lang="uk-UA" dirty="0" smtClean="0"/>
              <a:t>Відсутність можливості захоплення рухів і міміки обличчя;</a:t>
            </a:r>
            <a:endParaRPr lang="ru-RU" dirty="0" smtClean="0"/>
          </a:p>
          <a:p>
            <a:pPr lvl="0"/>
            <a:r>
              <a:rPr lang="uk-UA" dirty="0" smtClean="0"/>
              <a:t>Додатковий контролер, що кріпиться до актора і підключений до </a:t>
            </a:r>
            <a:r>
              <a:rPr lang="uk-UA" dirty="0" err="1" smtClean="0"/>
              <a:t>маркерів-світлодіодів</a:t>
            </a:r>
            <a:r>
              <a:rPr lang="uk-UA" dirty="0" smtClean="0"/>
              <a:t>, сковує його руху;</a:t>
            </a:r>
            <a:endParaRPr lang="ru-RU" dirty="0" smtClean="0"/>
          </a:p>
          <a:p>
            <a:pPr lvl="0"/>
            <a:r>
              <a:rPr lang="uk-UA" dirty="0" smtClean="0"/>
              <a:t>Крихкість і відносно висока вартість </a:t>
            </a:r>
            <a:r>
              <a:rPr lang="uk-UA" dirty="0" err="1" smtClean="0"/>
              <a:t>маркерів-світлодіодів</a:t>
            </a:r>
            <a:r>
              <a:rPr lang="uk-UA"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2195</Words>
  <Application>Microsoft Office PowerPoint</Application>
  <PresentationFormat>Экран (4:3)</PresentationFormat>
  <Paragraphs>62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ТЕХНОЛОГІЇ ЗАХОПЛЕННЯ РУХУ motion capture </vt:lpstr>
      <vt:lpstr>Що таке Motion capture ?</vt:lpstr>
      <vt:lpstr>Існують два основних види систем motion capture:  </vt:lpstr>
      <vt:lpstr>Слайд 4</vt:lpstr>
      <vt:lpstr>Слайд 5</vt:lpstr>
      <vt:lpstr>Слайд 6</vt:lpstr>
      <vt:lpstr>Слайд 7</vt:lpstr>
      <vt:lpstr>На сьогоднішній день існують велика кількість маркерних систем захоплення рухів. Різниця між ними полягає в принципі передачі рухів: </vt:lpstr>
      <vt:lpstr>Слайд 9</vt:lpstr>
      <vt:lpstr>Слайд 10</vt:lpstr>
      <vt:lpstr>Слайд 11</vt:lpstr>
      <vt:lpstr>Слайд 12</vt:lpstr>
      <vt:lpstr>З чого все починалося</vt:lpstr>
      <vt:lpstr>Про захоплення руху в кіно</vt:lpstr>
      <vt:lpstr>Слайд 15</vt:lpstr>
      <vt:lpstr>Слайд 16</vt:lpstr>
      <vt:lpstr>Слайд 17</vt:lpstr>
      <vt:lpstr>Слайд 18</vt:lpstr>
      <vt:lpstr>Слайд 19</vt:lpstr>
      <vt:lpstr>Слайд 20</vt:lpstr>
      <vt:lpstr>Про захоплення руху в іграх</vt:lpstr>
      <vt:lpstr>Слайд 22</vt:lpstr>
      <vt:lpstr>Слайд 23</vt:lpstr>
      <vt:lpstr>Слайд 24</vt:lpstr>
      <vt:lpstr>Слайд 25</vt:lpstr>
      <vt:lpstr>Слайд 26</vt:lpstr>
      <vt:lpstr>Слайд 27</vt:lpstr>
      <vt:lpstr>Слайд 28</vt:lpstr>
      <vt:lpstr>Слайд 29</vt:lpstr>
      <vt:lpstr>Висновки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serguk</dc:creator>
  <cp:lastModifiedBy>serguk</cp:lastModifiedBy>
  <cp:revision>29</cp:revision>
  <dcterms:created xsi:type="dcterms:W3CDTF">2016-05-17T20:01:49Z</dcterms:created>
  <dcterms:modified xsi:type="dcterms:W3CDTF">2016-05-18T21:33:46Z</dcterms:modified>
</cp:coreProperties>
</file>